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4" r:id="rId1"/>
  </p:sldMasterIdLst>
  <p:notesMasterIdLst>
    <p:notesMasterId r:id="rId39"/>
  </p:notesMasterIdLst>
  <p:sldIdLst>
    <p:sldId id="256" r:id="rId2"/>
    <p:sldId id="267" r:id="rId3"/>
    <p:sldId id="294" r:id="rId4"/>
    <p:sldId id="295" r:id="rId5"/>
    <p:sldId id="296" r:id="rId6"/>
    <p:sldId id="297" r:id="rId7"/>
    <p:sldId id="298" r:id="rId8"/>
    <p:sldId id="269" r:id="rId9"/>
    <p:sldId id="270" r:id="rId10"/>
    <p:sldId id="271" r:id="rId11"/>
    <p:sldId id="299" r:id="rId12"/>
    <p:sldId id="300" r:id="rId13"/>
    <p:sldId id="272" r:id="rId14"/>
    <p:sldId id="273" r:id="rId15"/>
    <p:sldId id="268" r:id="rId16"/>
    <p:sldId id="275" r:id="rId17"/>
    <p:sldId id="301" r:id="rId18"/>
    <p:sldId id="302" r:id="rId19"/>
    <p:sldId id="303" r:id="rId20"/>
    <p:sldId id="30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8" r:id="rId31"/>
    <p:sldId id="285" r:id="rId32"/>
    <p:sldId id="286" r:id="rId33"/>
    <p:sldId id="287" r:id="rId34"/>
    <p:sldId id="290" r:id="rId35"/>
    <p:sldId id="291" r:id="rId36"/>
    <p:sldId id="292" r:id="rId37"/>
    <p:sldId id="293" r:id="rId3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0CC00"/>
    <a:srgbClr val="33F033"/>
    <a:srgbClr val="5161A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160" autoAdjust="0"/>
    <p:restoredTop sz="94660"/>
  </p:normalViewPr>
  <p:slideViewPr>
    <p:cSldViewPr>
      <p:cViewPr>
        <p:scale>
          <a:sx n="50" d="100"/>
          <a:sy n="50" d="100"/>
        </p:scale>
        <p:origin x="-1182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C726F-FFFA-41E5-A7A6-1EE7BFF12A32}" type="datetimeFigureOut">
              <a:rPr lang="ko-KR" altLang="en-US" smtClean="0"/>
              <a:pPr/>
              <a:t>2009-11-06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2ED6E-7877-4DDC-9F4F-7FF6D3965C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29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31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32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34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2ED6E-7877-4DDC-9F4F-7FF6D3965CB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D8AD6-B570-447A-BD13-141D57DF724F}" type="datetimeFigureOut">
              <a:rPr lang="ko-KR" altLang="en-US" smtClean="0"/>
              <a:pPr/>
              <a:t>2009-11-06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25674-5A0D-473E-80A5-E897C82BD6E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직사각형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직사각형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직사각형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56" name="직사각형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직사각형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직사각형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직사각형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D8AD6-B570-447A-BD13-141D57DF724F}" type="datetimeFigureOut">
              <a:rPr lang="ko-KR" altLang="en-US" smtClean="0"/>
              <a:pPr/>
              <a:t>2009-11-06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25674-5A0D-473E-80A5-E897C82BD6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D8AD6-B570-447A-BD13-141D57DF724F}" type="datetimeFigureOut">
              <a:rPr lang="ko-KR" altLang="en-US" smtClean="0"/>
              <a:pPr/>
              <a:t>2009-11-06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25674-5A0D-473E-80A5-E897C82BD6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D8AD6-B570-447A-BD13-141D57DF724F}" type="datetimeFigureOut">
              <a:rPr lang="ko-KR" altLang="en-US" smtClean="0"/>
              <a:pPr/>
              <a:t>2009-11-06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25674-5A0D-473E-80A5-E897C82BD6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자유형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자유형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자유형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자유형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자유형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자유형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자유형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자유형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자유형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자유형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자유형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자유형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자유형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D8AD6-B570-447A-BD13-141D57DF724F}" type="datetimeFigureOut">
              <a:rPr lang="ko-KR" altLang="en-US" smtClean="0"/>
              <a:pPr/>
              <a:t>2009-11-06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25674-5A0D-473E-80A5-E897C82BD6E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직사각형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직사각형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D8AD6-B570-447A-BD13-141D57DF724F}" type="datetimeFigureOut">
              <a:rPr lang="ko-KR" altLang="en-US" smtClean="0"/>
              <a:pPr/>
              <a:t>2009-11-06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25674-5A0D-473E-80A5-E897C82BD6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직사각형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D8AD6-B570-447A-BD13-141D57DF724F}" type="datetimeFigureOut">
              <a:rPr lang="ko-KR" altLang="en-US" smtClean="0"/>
              <a:pPr/>
              <a:t>2009-11-06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25674-5A0D-473E-80A5-E897C82BD6E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직사각형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직사각형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직사각형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직사각형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직사각형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직사각형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D8AD6-B570-447A-BD13-141D57DF724F}" type="datetimeFigureOut">
              <a:rPr lang="ko-KR" altLang="en-US" smtClean="0"/>
              <a:pPr/>
              <a:t>2009-11-06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25674-5A0D-473E-80A5-E897C82BD6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D8AD6-B570-447A-BD13-141D57DF724F}" type="datetimeFigureOut">
              <a:rPr lang="ko-KR" altLang="en-US" smtClean="0"/>
              <a:pPr/>
              <a:t>2009-11-06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25674-5A0D-473E-80A5-E897C82BD6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7D8AD6-B570-447A-BD13-141D57DF724F}" type="datetimeFigureOut">
              <a:rPr lang="ko-KR" altLang="en-US" smtClean="0"/>
              <a:pPr/>
              <a:t>2009-11-06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F25674-5A0D-473E-80A5-E897C82BD6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직선 연결선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그룹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직선 연결선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직선 연결선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grpSp>
        <p:nvGrpSpPr>
          <p:cNvPr id="14" name="그룹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직선 연결선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직선 연결선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연결선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A7D8AD6-B570-447A-BD13-141D57DF724F}" type="datetimeFigureOut">
              <a:rPr lang="ko-KR" altLang="en-US" smtClean="0"/>
              <a:pPr/>
              <a:t>2009-11-06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C3F25674-5A0D-473E-80A5-E897C82BD6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직사각형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직사각형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A7D8AD6-B570-447A-BD13-141D57DF724F}" type="datetimeFigureOut">
              <a:rPr lang="ko-KR" altLang="en-US" smtClean="0"/>
              <a:pPr/>
              <a:t>2009-11-06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C3F25674-5A0D-473E-80A5-E897C82BD6E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l" rtl="0" eaLnBrk="1" latinLnBrk="1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1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1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1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1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1000108"/>
            <a:ext cx="7772400" cy="1214446"/>
          </a:xfrm>
        </p:spPr>
        <p:txBody>
          <a:bodyPr/>
          <a:lstStyle/>
          <a:p>
            <a:pPr algn="ctr"/>
            <a:r>
              <a:rPr lang="ko-KR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교육방법 및 교육공학</a:t>
            </a:r>
            <a:endParaRPr lang="ko-KR" alt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85880" y="1785926"/>
            <a:ext cx="7772400" cy="580066"/>
          </a:xfrm>
        </p:spPr>
        <p:txBody>
          <a:bodyPr/>
          <a:lstStyle/>
          <a:p>
            <a:pPr algn="r"/>
            <a:r>
              <a:rPr lang="en-US" altLang="ko-KR" dirty="0" smtClean="0">
                <a:solidFill>
                  <a:srgbClr val="92D050"/>
                </a:solidFill>
                <a:latin typeface="+mn-ea"/>
              </a:rPr>
              <a:t>6.</a:t>
            </a:r>
            <a:r>
              <a:rPr lang="ko-KR" altLang="en-US" dirty="0" smtClean="0">
                <a:solidFill>
                  <a:srgbClr val="92D050"/>
                </a:solidFill>
                <a:latin typeface="+mn-ea"/>
              </a:rPr>
              <a:t>협동학습</a:t>
            </a:r>
            <a:r>
              <a:rPr lang="en-US" altLang="ko-KR" dirty="0" smtClean="0">
                <a:solidFill>
                  <a:srgbClr val="92D050"/>
                </a:solidFill>
                <a:latin typeface="+mn-ea"/>
              </a:rPr>
              <a:t> </a:t>
            </a:r>
            <a:r>
              <a:rPr lang="en-US" altLang="ko-KR" b="1" dirty="0" smtClean="0">
                <a:solidFill>
                  <a:srgbClr val="92D050"/>
                </a:solidFill>
                <a:latin typeface="+mn-ea"/>
              </a:rPr>
              <a:t>(cooperative learning)</a:t>
            </a:r>
            <a:endParaRPr lang="ko-KR" altLang="en-US" b="1" dirty="0">
              <a:solidFill>
                <a:srgbClr val="92D050"/>
              </a:solidFill>
              <a:latin typeface="+mn-ea"/>
            </a:endParaRPr>
          </a:p>
        </p:txBody>
      </p:sp>
      <p:sp>
        <p:nvSpPr>
          <p:cNvPr id="5" name="부제목 2"/>
          <p:cNvSpPr txBox="1">
            <a:spLocks/>
          </p:cNvSpPr>
          <p:nvPr/>
        </p:nvSpPr>
        <p:spPr>
          <a:xfrm>
            <a:off x="928662" y="6000768"/>
            <a:ext cx="7772400" cy="571504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김성용   남희순   문희선   조보라   </a:t>
            </a:r>
            <a:r>
              <a:rPr kumimoji="0" lang="ko-KR" alt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최문실</a:t>
            </a: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황자연   김현기</a:t>
            </a:r>
            <a:endParaRPr kumimoji="0" lang="en-US" altLang="ko-K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71744"/>
            <a:ext cx="7858180" cy="2437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275" endPos="40000" dist="1016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 txBox="1">
            <a:spLocks/>
          </p:cNvSpPr>
          <p:nvPr/>
        </p:nvSpPr>
        <p:spPr>
          <a:xfrm>
            <a:off x="1057244" y="428604"/>
            <a:ext cx="8086756" cy="578647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sz="1400" baseline="0" dirty="0"/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&lt;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협동학습의 의의</a:t>
            </a: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&gt;</a:t>
            </a:r>
            <a:endParaRPr kumimoji="0" lang="en-US" altLang="ko-KR" b="1" i="0" u="none" strike="noStrike" kern="1200" cap="none" spc="0" normalizeH="0" noProof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AutoNum type="arabicPeriod"/>
              <a:tabLst/>
              <a:defRPr/>
            </a:pPr>
            <a:endParaRPr kumimoji="0" lang="en-US" altLang="ko-KR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AutoNum type="arabicPeriod"/>
              <a:tabLst/>
              <a:defRPr/>
            </a:pPr>
            <a:endParaRPr kumimoji="0" lang="en-US" altLang="ko-KR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ko-KR" altLang="en-US" sz="1200" dirty="0" smtClean="0"/>
              <a:t>●   </a:t>
            </a:r>
            <a:r>
              <a:rPr lang="ko-KR" altLang="en-US" sz="1600" dirty="0" smtClean="0"/>
              <a:t>협동학습을 통한 상호작용은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동료 간의 우정</a:t>
            </a:r>
            <a:r>
              <a:rPr lang="en-US" altLang="ko-KR" sz="1600" b="1" dirty="0" smtClean="0">
                <a:solidFill>
                  <a:srgbClr val="33CC33"/>
                </a:solidFill>
              </a:rPr>
              <a:t>,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서로에 대한 적극적인 태도</a:t>
            </a:r>
            <a:r>
              <a:rPr lang="en-US" altLang="ko-KR" sz="1600" b="1" dirty="0" smtClean="0">
                <a:solidFill>
                  <a:srgbClr val="33CC33"/>
                </a:solidFill>
              </a:rPr>
              <a:t>,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다른 </a:t>
            </a:r>
            <a:endParaRPr lang="ko-KR" altLang="en-US" sz="1600" dirty="0" smtClean="0">
              <a:solidFill>
                <a:srgbClr val="33CC33"/>
              </a:solidFill>
            </a:endParaRPr>
          </a:p>
          <a:p>
            <a:r>
              <a:rPr lang="ko-KR" altLang="en-US" sz="1600" b="1" dirty="0" smtClean="0">
                <a:solidFill>
                  <a:srgbClr val="33CC33"/>
                </a:solidFill>
              </a:rPr>
              <a:t>      사람에 대한 책임감</a:t>
            </a:r>
            <a:r>
              <a:rPr lang="en-US" altLang="ko-KR" sz="1600" b="1" dirty="0" smtClean="0">
                <a:solidFill>
                  <a:srgbClr val="33CC33"/>
                </a:solidFill>
              </a:rPr>
              <a:t>,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타인에 대한 존경심을 가져온다</a:t>
            </a:r>
            <a:r>
              <a:rPr lang="en-US" altLang="ko-KR" sz="1600" b="1" dirty="0" smtClean="0">
                <a:solidFill>
                  <a:srgbClr val="33CC33"/>
                </a:solidFill>
              </a:rPr>
              <a:t>.</a:t>
            </a:r>
            <a:endParaRPr lang="ko-KR" altLang="en-US" sz="1600" dirty="0" smtClean="0">
              <a:solidFill>
                <a:srgbClr val="33CC33"/>
              </a:solidFill>
            </a:endParaRPr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ko-KR" altLang="en-US" sz="1400" dirty="0" smtClean="0"/>
          </a:p>
          <a:p>
            <a:r>
              <a:rPr lang="ko-KR" altLang="en-US" sz="1200" dirty="0" smtClean="0"/>
              <a:t>●   </a:t>
            </a:r>
            <a:r>
              <a:rPr lang="ko-KR" altLang="en-US" sz="1600" dirty="0" smtClean="0"/>
              <a:t>모든 집단 구성원들이 그 집단의 학습목표를 달성하는데 다 같이 기여하기 때문에 </a:t>
            </a:r>
          </a:p>
          <a:p>
            <a:r>
              <a:rPr lang="ko-KR" altLang="en-US" sz="1600" dirty="0" smtClean="0"/>
              <a:t>      각자는 상당한 성공경험을 갖게 되고</a:t>
            </a:r>
            <a:endParaRPr lang="en-US" altLang="ko-KR" sz="1600" dirty="0" smtClean="0"/>
          </a:p>
          <a:p>
            <a:r>
              <a:rPr lang="ko-KR" altLang="en-US" sz="1600" dirty="0" smtClean="0"/>
              <a:t>      이러한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성공경험은 학습태도 및 학습동기를 높인다</a:t>
            </a:r>
            <a:r>
              <a:rPr lang="en-US" altLang="ko-KR" sz="1600" b="1" dirty="0" smtClean="0">
                <a:solidFill>
                  <a:srgbClr val="33CC33"/>
                </a:solidFill>
              </a:rPr>
              <a:t>.</a:t>
            </a:r>
            <a:endParaRPr lang="ko-KR" altLang="en-US" sz="1600" dirty="0" smtClean="0">
              <a:solidFill>
                <a:srgbClr val="33CC33"/>
              </a:solidFill>
            </a:endParaRPr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ko-KR" altLang="en-US" sz="1400" dirty="0" smtClean="0"/>
          </a:p>
          <a:p>
            <a:r>
              <a:rPr lang="ko-KR" altLang="en-US" sz="1200" dirty="0" smtClean="0"/>
              <a:t>●   </a:t>
            </a:r>
            <a:r>
              <a:rPr lang="ko-KR" altLang="en-US" sz="1600" dirty="0" smtClean="0"/>
              <a:t>학습능력이 각기 다른 학생들이 동일한 학습목표를 향하여 소집단 내에서 함께 </a:t>
            </a:r>
          </a:p>
          <a:p>
            <a:r>
              <a:rPr lang="ko-KR" altLang="en-US" sz="1600" dirty="0" smtClean="0"/>
              <a:t>      활동하는 수업방법이다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r>
              <a:rPr lang="en-US" altLang="ko-KR" sz="1600" dirty="0" smtClean="0">
                <a:solidFill>
                  <a:srgbClr val="33CC33"/>
                </a:solidFill>
              </a:rPr>
              <a:t>      (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 </a:t>
            </a:r>
            <a:r>
              <a:rPr lang="en-US" altLang="ko-KR" sz="1600" b="1" dirty="0" smtClean="0">
                <a:solidFill>
                  <a:srgbClr val="33CC33"/>
                </a:solidFill>
              </a:rPr>
              <a:t>"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전체는 개인을 위하여</a:t>
            </a:r>
            <a:r>
              <a:rPr lang="en-US" altLang="ko-KR" sz="1600" b="1" dirty="0" smtClean="0">
                <a:solidFill>
                  <a:srgbClr val="33CC33"/>
                </a:solidFill>
              </a:rPr>
              <a:t>,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개인은 전체를 위하여</a:t>
            </a:r>
            <a:r>
              <a:rPr lang="en-US" altLang="ko-KR" sz="1600" b="1" dirty="0" smtClean="0">
                <a:solidFill>
                  <a:srgbClr val="33CC33"/>
                </a:solidFill>
              </a:rPr>
              <a:t>"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라는 태도가 형성</a:t>
            </a:r>
            <a:r>
              <a:rPr lang="ko-KR" altLang="en-US" sz="1600" dirty="0" smtClean="0">
                <a:solidFill>
                  <a:srgbClr val="33CC33"/>
                </a:solidFill>
              </a:rPr>
              <a:t>된다</a:t>
            </a:r>
            <a:r>
              <a:rPr lang="en-US" altLang="ko-KR" sz="1600" b="1" dirty="0" smtClean="0">
                <a:solidFill>
                  <a:srgbClr val="33CC33"/>
                </a:solidFill>
              </a:rPr>
              <a:t>. )</a:t>
            </a:r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ko-KR" altLang="en-US" sz="1200" dirty="0" smtClean="0"/>
              <a:t>●   </a:t>
            </a:r>
            <a:r>
              <a:rPr lang="ko-KR" altLang="en-US" sz="1600" dirty="0" smtClean="0"/>
              <a:t>집단 구성원들의 성공적 학습을 위하여</a:t>
            </a:r>
            <a:endParaRPr lang="en-US" altLang="ko-KR" sz="1600" dirty="0" smtClean="0"/>
          </a:p>
          <a:p>
            <a:r>
              <a:rPr lang="en-US" altLang="ko-KR" sz="1600" dirty="0" smtClean="0"/>
              <a:t>    </a:t>
            </a:r>
            <a:r>
              <a:rPr lang="ko-KR" altLang="en-US" sz="1600" dirty="0" smtClean="0"/>
              <a:t>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서로 격려하고 도움으로써 학습부진을 개선</a:t>
            </a:r>
            <a:r>
              <a:rPr lang="ko-KR" altLang="en-US" sz="1600" dirty="0" smtClean="0">
                <a:solidFill>
                  <a:srgbClr val="33CC33"/>
                </a:solidFill>
              </a:rPr>
              <a:t>할 </a:t>
            </a:r>
            <a:r>
              <a:rPr lang="ko-KR" altLang="en-US" sz="1600" dirty="0" smtClean="0"/>
              <a:t>수 있다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-"/>
              <a:tabLst/>
              <a:defRPr/>
            </a:pPr>
            <a:endParaRPr lang="en-US" altLang="ko-KR" sz="1400" dirty="0" smtClean="0"/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err="1" smtClean="0"/>
              <a:t>최문실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00100" y="1142984"/>
          <a:ext cx="7572428" cy="4540199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6">
                      <a:alpha val="45000"/>
                      <a:satMod val="12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3786214"/>
                <a:gridCol w="3786214"/>
              </a:tblGrid>
              <a:tr h="707286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ko-KR" altLang="en-US" b="1" dirty="0" smtClean="0">
                          <a:solidFill>
                            <a:schemeClr val="tx1"/>
                          </a:solidFill>
                        </a:rPr>
                        <a:t>동기론적 관점</a:t>
                      </a:r>
                      <a:endParaRPr lang="ko-KR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54433"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8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기존의 학습의 문제점 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8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협동학습의 해결책</a:t>
                      </a:r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967437">
                <a:tc>
                  <a:txBody>
                    <a:bodyPr/>
                    <a:lstStyle/>
                    <a:p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➀ 학습자간의 경쟁 조장 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-&gt;</a:t>
                      </a: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집단의 소수만이 목표도달 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-&gt;</a:t>
                      </a: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실패나 낙오를 경험하는 학습자 발생 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-&gt;</a:t>
                      </a: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학습 무기력에 빠짐 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-&gt;</a:t>
                      </a: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학습에 소극</a:t>
                      </a:r>
                      <a:endParaRPr kumimoji="0" lang="en-US" altLang="ko-KR" sz="1400" b="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endParaRPr kumimoji="0" lang="en-US" altLang="ko-KR" sz="1400" b="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➁ 학습자간의 경쟁 조장 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-&gt;</a:t>
                      </a: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경쟁 의식 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-&gt;</a:t>
                      </a: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불안 조성 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-&gt;</a:t>
                      </a: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ko-KR" altLang="en-US" sz="1400" b="0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지적활동에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대한 관심 과 집중 방해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➀ 집단보상 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구성원들끼리 도와 과제를 수행 함께 보상     </a:t>
                      </a:r>
                      <a:endParaRPr kumimoji="0" lang="en-US" altLang="ko-KR" sz="1400" b="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ko-KR" altLang="en-US" sz="1400" b="0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받는것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-&gt;</a:t>
                      </a:r>
                    </a:p>
                    <a:p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  학습자들은 서로의 도움을 통해</a:t>
                      </a:r>
                      <a:endParaRPr kumimoji="0" lang="en-US" altLang="ko-KR" sz="1400" b="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받은 이익에 대해 동기를 </a:t>
                      </a:r>
                      <a:r>
                        <a:rPr kumimoji="0" lang="ko-KR" altLang="en-US" sz="1400" b="0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갖음</a:t>
                      </a:r>
                      <a:endParaRPr kumimoji="0" lang="ko-KR" altLang="en-US" sz="1400" b="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endParaRPr kumimoji="0" lang="en-US" altLang="ko-KR" sz="1400" b="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➁ </a:t>
                      </a:r>
                      <a:r>
                        <a:rPr kumimoji="0" lang="ko-KR" altLang="en-US" sz="1400" b="0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개별책무성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  소집단 안에서 서로에게 부여된 과제를</a:t>
                      </a:r>
                      <a:endParaRPr kumimoji="0" lang="en-US" altLang="ko-KR" sz="1400" b="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400" b="0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완수해야하는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의무를 </a:t>
                      </a:r>
                      <a:r>
                        <a:rPr kumimoji="0" lang="ko-KR" altLang="en-US" sz="1400" b="0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갖음</a:t>
                      </a:r>
                      <a:endParaRPr kumimoji="0" lang="ko-KR" altLang="en-US" sz="1400" b="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endParaRPr kumimoji="0" lang="en-US" altLang="ko-KR" sz="1400" b="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➂ 학습참여의 균등한 보상 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누구나 동등하게 인정받고 함께</a:t>
                      </a:r>
                      <a:endParaRPr kumimoji="0" lang="en-US" altLang="ko-KR" sz="1400" b="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참여하여 욕구를 보상해줌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부제목 2"/>
          <p:cNvSpPr txBox="1">
            <a:spLocks/>
          </p:cNvSpPr>
          <p:nvPr/>
        </p:nvSpPr>
        <p:spPr>
          <a:xfrm>
            <a:off x="914400" y="214290"/>
            <a:ext cx="7772400" cy="150019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3&gt;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협동학습의 세 가지 관점</a:t>
            </a: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altLang="ko-KR" sz="1500" b="1" dirty="0" smtClean="0">
              <a:solidFill>
                <a:srgbClr val="92D050"/>
              </a:solidFill>
            </a:endParaRP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황자</a:t>
            </a:r>
            <a:r>
              <a:rPr lang="ko-KR" altLang="en-US" sz="1400" b="1" dirty="0" smtClean="0"/>
              <a:t>영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00100" y="1142984"/>
          <a:ext cx="7572428" cy="4286279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6">
                      <a:alpha val="45000"/>
                      <a:satMod val="12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3786214"/>
                <a:gridCol w="3786214"/>
              </a:tblGrid>
              <a:tr h="495715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2. </a:t>
                      </a:r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사회적 관점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797782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ko-KR" altLang="en-US" sz="1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사회적 관점에서 볼 때 교실은 하나의 복잡한 사회체제임</a:t>
                      </a:r>
                      <a:endParaRPr kumimoji="0" lang="en-US" altLang="ko-KR" sz="1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ko-KR" altLang="en-US" sz="1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교실의 물리적 조직</a:t>
                      </a:r>
                      <a:r>
                        <a:rPr kumimoji="0" lang="en-US" altLang="ko-KR" sz="1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학습과제의 구조</a:t>
                      </a:r>
                      <a:r>
                        <a:rPr kumimoji="0" lang="en-US" altLang="ko-KR" sz="1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학습자의 </a:t>
                      </a:r>
                      <a:r>
                        <a:rPr kumimoji="0" lang="ko-KR" altLang="en-US" sz="1600" b="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태도등에</a:t>
                      </a:r>
                      <a:r>
                        <a:rPr kumimoji="0" lang="ko-KR" altLang="en-US" sz="1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따라 달라짐</a:t>
                      </a:r>
                      <a:r>
                        <a:rPr kumimoji="0" lang="en-US" altLang="ko-KR" sz="1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kumimoji="0" lang="en-US" altLang="ko-KR" sz="1600" b="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내가 못하면 </a:t>
                      </a:r>
                      <a:r>
                        <a:rPr kumimoji="0" lang="ko-KR" altLang="en-US" sz="1600" b="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다른사람도</a:t>
                      </a:r>
                      <a:r>
                        <a:rPr kumimoji="0" lang="ko-KR" altLang="en-US" sz="1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못하므로</a:t>
                      </a:r>
                      <a:r>
                        <a:rPr kumimoji="0" lang="en-US" altLang="ko-KR" sz="1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학습자는 서로 도와주고 </a:t>
                      </a:r>
                      <a:r>
                        <a:rPr kumimoji="0" lang="ko-KR" altLang="en-US" sz="1600" b="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격려하려하고</a:t>
                      </a:r>
                      <a:r>
                        <a:rPr kumimoji="0" lang="en-US" altLang="ko-KR" sz="1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r>
                        <a:rPr kumimoji="0" lang="ko-KR" altLang="en-US" sz="1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서로가 어떻게 도움이 되는지를 주기적으로 검토함으로써 </a:t>
                      </a:r>
                      <a:r>
                        <a:rPr kumimoji="0" lang="ko-KR" altLang="en-US" sz="1600" b="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효율성음</a:t>
                      </a:r>
                      <a:r>
                        <a:rPr kumimoji="0" lang="ko-KR" altLang="en-US" sz="1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높임</a:t>
                      </a:r>
                      <a:r>
                        <a:rPr kumimoji="0" lang="en-US" altLang="ko-KR" sz="1600" b="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98176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3. 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발달론 및 </a:t>
                      </a:r>
                      <a:r>
                        <a:rPr kumimoji="0" lang="ko-KR" altLang="en-US" sz="1600" b="1" kern="1200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인지론적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 관점</a:t>
                      </a: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95715"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삐아제의</a:t>
                      </a:r>
                      <a:r>
                        <a:rPr kumimoji="0"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발달론적</a:t>
                      </a:r>
                      <a:r>
                        <a:rPr kumimoji="0"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관점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비고스키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98891"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인지수준이 비슷한 </a:t>
                      </a:r>
                      <a:r>
                        <a:rPr kumimoji="0" lang="ko-KR" altLang="en-US" sz="16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사람사이의</a:t>
                      </a:r>
                      <a:endParaRPr kumimoji="0" lang="en-US" altLang="ko-KR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상호작용은 발달을 촉진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학업 성취도가 낮은 학습자가</a:t>
                      </a:r>
                      <a:endParaRPr kumimoji="0" lang="en-US" altLang="ko-KR" sz="16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6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높은 학습자에게 도움을 받음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부제목 2"/>
          <p:cNvSpPr txBox="1">
            <a:spLocks/>
          </p:cNvSpPr>
          <p:nvPr/>
        </p:nvSpPr>
        <p:spPr>
          <a:xfrm>
            <a:off x="914400" y="214290"/>
            <a:ext cx="7772400" cy="150019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altLang="ko-KR" sz="1500" b="1" dirty="0" smtClean="0">
              <a:solidFill>
                <a:srgbClr val="92D050"/>
              </a:solidFill>
            </a:endParaRP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황자영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00100" y="1785926"/>
          <a:ext cx="7572428" cy="4214843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6">
                      <a:alpha val="45000"/>
                      <a:satMod val="12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2143140"/>
                <a:gridCol w="5429288"/>
              </a:tblGrid>
              <a:tr h="4619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</a:rPr>
                        <a:t>분      류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sz="1800" b="1" dirty="0" smtClean="0">
                          <a:solidFill>
                            <a:schemeClr val="bg1"/>
                          </a:solidFill>
                        </a:rPr>
                        <a:t>수   업   모   형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</a:tr>
              <a:tr h="69285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과제중심 수업모형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ko-KR" alt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과제분담학습모형</a:t>
                      </a:r>
                      <a:r>
                        <a:rPr kumimoji="0" lang="en-US" altLang="ko-KR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(Jigsaw)</a:t>
                      </a:r>
                      <a:r>
                        <a:rPr kumimoji="0"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모둠</a:t>
                      </a:r>
                      <a:r>
                        <a:rPr kumimoji="0"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탐구</a:t>
                      </a:r>
                      <a:r>
                        <a:rPr kumimoji="0"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(GI) </a:t>
                      </a:r>
                      <a:r>
                        <a:rPr kumimoji="0"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모형</a:t>
                      </a:r>
                      <a:r>
                        <a:rPr kumimoji="0"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kumimoji="0" lang="ko-KR" alt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협동을 위한 협동</a:t>
                      </a:r>
                      <a:r>
                        <a:rPr kumimoji="0"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(Co-op </a:t>
                      </a:r>
                      <a:r>
                        <a:rPr kumimoji="0" lang="en-US" altLang="ko-KR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Co-op</a:t>
                      </a:r>
                      <a:r>
                        <a:rPr kumimoji="0"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모형 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285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보상중심 수업모형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모둠</a:t>
                      </a:r>
                      <a:r>
                        <a:rPr kumimoji="0" lang="ko-KR" alt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성취 분담</a:t>
                      </a:r>
                      <a:r>
                        <a:rPr kumimoji="0" lang="en-US" altLang="ko-KR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(STAD) </a:t>
                      </a:r>
                      <a:r>
                        <a:rPr kumimoji="0" lang="ko-KR" alt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모형</a:t>
                      </a:r>
                      <a:r>
                        <a:rPr kumimoji="0"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모둠</a:t>
                      </a:r>
                      <a:r>
                        <a:rPr kumimoji="0" lang="ko-KR" alt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게임 토너먼트</a:t>
                      </a:r>
                      <a:r>
                        <a:rPr kumimoji="0" lang="en-US" altLang="ko-KR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(TGT) </a:t>
                      </a:r>
                      <a:r>
                        <a:rPr kumimoji="0" lang="ko-KR" alt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모형</a:t>
                      </a:r>
                      <a:r>
                        <a:rPr kumimoji="0"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81539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교과중심 수업모형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수학과 </a:t>
                      </a:r>
                      <a:r>
                        <a:rPr kumimoji="0" lang="ko-KR" altLang="en-US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모둠</a:t>
                      </a:r>
                      <a:r>
                        <a:rPr kumimoji="0"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보조 개별 학습</a:t>
                      </a:r>
                      <a:r>
                        <a:rPr kumimoji="0" lang="en-US" altLang="ko-KR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(TAI) </a:t>
                      </a:r>
                      <a:r>
                        <a:rPr kumimoji="0" lang="ko-KR" alt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모형</a:t>
                      </a:r>
                      <a:r>
                        <a:rPr kumimoji="0"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사회과</a:t>
                      </a:r>
                      <a:r>
                        <a:rPr kumimoji="0"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일화를 활용한 의사결정 모형</a:t>
                      </a:r>
                      <a:r>
                        <a:rPr kumimoji="0"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국어과 읽기 쓰기 통합</a:t>
                      </a:r>
                      <a:r>
                        <a:rPr kumimoji="0"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(CIRC) </a:t>
                      </a:r>
                      <a:r>
                        <a:rPr kumimoji="0"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모형 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285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구조중심 수업모형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암기숙달 구조</a:t>
                      </a:r>
                      <a:r>
                        <a:rPr kumimoji="0"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사고력 신장 구조</a:t>
                      </a:r>
                      <a:r>
                        <a:rPr kumimoji="0"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정보교환 구조</a:t>
                      </a:r>
                      <a:r>
                        <a:rPr kumimoji="0"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endParaRPr kumimoji="0" lang="ko-KR" alt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의사소통 기술 구조 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2851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기타           수업모형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함께 학습하기 </a:t>
                      </a:r>
                      <a:r>
                        <a:rPr kumimoji="0" lang="en-US" altLang="ko-KR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(LT) </a:t>
                      </a:r>
                      <a:r>
                        <a:rPr kumimoji="0" lang="ko-KR" altLang="en-US" sz="15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모형</a:t>
                      </a:r>
                      <a:r>
                        <a:rPr kumimoji="0"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찬반논쟁 수업 모형</a:t>
                      </a:r>
                      <a:r>
                        <a:rPr kumimoji="0" lang="en-US" altLang="ko-KR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온라인 협동학습 모형 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부제목 2"/>
          <p:cNvSpPr txBox="1">
            <a:spLocks/>
          </p:cNvSpPr>
          <p:nvPr/>
        </p:nvSpPr>
        <p:spPr>
          <a:xfrm>
            <a:off x="914400" y="428604"/>
            <a:ext cx="7772400" cy="150019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4)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협동학습 모형</a:t>
            </a: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ko-KR" altLang="en-US" sz="1200" b="1" dirty="0" smtClean="0"/>
              <a:t>●</a:t>
            </a:r>
            <a:r>
              <a:rPr lang="ko-KR" altLang="en-US" sz="1500" b="1" dirty="0" smtClean="0"/>
              <a:t>  </a:t>
            </a:r>
            <a:r>
              <a:rPr lang="en-US" altLang="ko-KR" sz="1500" b="1" dirty="0" smtClean="0"/>
              <a:t>&lt;</a:t>
            </a:r>
            <a:r>
              <a:rPr lang="ko-KR" altLang="en-US" sz="1500" b="1" dirty="0" smtClean="0"/>
              <a:t>협동학습의 수업 모형 분류</a:t>
            </a:r>
            <a:r>
              <a:rPr lang="en-US" altLang="ko-KR" sz="1500" b="1" dirty="0" smtClean="0"/>
              <a:t>&gt;</a:t>
            </a:r>
            <a:r>
              <a:rPr lang="en-US" altLang="ko-KR" sz="1500" b="1" dirty="0" smtClean="0">
                <a:solidFill>
                  <a:srgbClr val="92D050"/>
                </a:solidFill>
              </a:rPr>
              <a:t> </a:t>
            </a: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err="1" smtClean="0"/>
              <a:t>최문실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00100" y="1785926"/>
          <a:ext cx="7572428" cy="4000529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6">
                      <a:alpha val="45000"/>
                      <a:satMod val="12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1214446"/>
                <a:gridCol w="1143008"/>
                <a:gridCol w="1143008"/>
                <a:gridCol w="642942"/>
                <a:gridCol w="3429024"/>
              </a:tblGrid>
              <a:tr h="744284"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err="1" smtClean="0">
                          <a:latin typeface="+mn-ea"/>
                          <a:ea typeface="+mn-ea"/>
                        </a:rPr>
                        <a:t>JigsawⅢ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en-US" altLang="ko-KR" sz="1800" dirty="0" err="1" smtClean="0">
                          <a:latin typeface="+mn-ea"/>
                          <a:ea typeface="+mn-ea"/>
                        </a:rPr>
                        <a:t>JigsawⅡ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en-US" altLang="ko-KR" sz="1800" dirty="0" err="1" smtClean="0">
                          <a:latin typeface="+mn-ea"/>
                          <a:ea typeface="+mn-ea"/>
                        </a:rPr>
                        <a:t>JigsawⅠ</a:t>
                      </a:r>
                      <a:r>
                        <a:rPr lang="en-US" altLang="ko-KR" sz="1800" dirty="0" smtClean="0">
                          <a:latin typeface="+mn-ea"/>
                          <a:ea typeface="+mn-ea"/>
                        </a:rPr>
                        <a:t> 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en-US" altLang="ko-KR" sz="12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sz="1200" b="1" dirty="0" smtClean="0">
                          <a:solidFill>
                            <a:schemeClr val="bg1"/>
                          </a:solidFill>
                        </a:rPr>
                        <a:t>단계</a:t>
                      </a:r>
                      <a:endParaRPr lang="ko-KR" altLang="en-US" sz="12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sz="1400" b="0" dirty="0" smtClean="0">
                          <a:solidFill>
                            <a:schemeClr val="bg1"/>
                          </a:solidFill>
                        </a:rPr>
                        <a:t>모집단</a:t>
                      </a:r>
                      <a:r>
                        <a:rPr lang="en-US" altLang="ko-KR" sz="1400" b="0" dirty="0" smtClean="0">
                          <a:solidFill>
                            <a:schemeClr val="bg1"/>
                          </a:solidFill>
                        </a:rPr>
                        <a:t>(Home</a:t>
                      </a:r>
                      <a:r>
                        <a:rPr lang="en-US" altLang="ko-KR" sz="1400" b="0" baseline="0" dirty="0" smtClean="0">
                          <a:solidFill>
                            <a:schemeClr val="bg1"/>
                          </a:solidFill>
                        </a:rPr>
                        <a:t> Team)</a:t>
                      </a:r>
                    </a:p>
                    <a:p>
                      <a:pPr algn="ctr" latinLnBrk="1">
                        <a:buFontTx/>
                        <a:buNone/>
                      </a:pPr>
                      <a:r>
                        <a:rPr lang="ko-KR" altLang="en-US" sz="1400" b="0" baseline="0" dirty="0" smtClean="0">
                          <a:solidFill>
                            <a:schemeClr val="bg1"/>
                          </a:solidFill>
                        </a:rPr>
                        <a:t>과제분담 활동</a:t>
                      </a:r>
                      <a:endParaRPr lang="ko-KR" altLang="en-US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1249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0" lang="ko-KR" alt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0" lang="ko-KR" alt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ko-K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전문가 집단 </a:t>
                      </a:r>
                      <a:r>
                        <a:rPr kumimoji="0" lang="en-US" altLang="ko-K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(Expert</a:t>
                      </a:r>
                      <a:r>
                        <a:rPr kumimoji="0" lang="en-US" altLang="ko-KR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Team)</a:t>
                      </a:r>
                    </a:p>
                    <a:p>
                      <a:pPr algn="ctr"/>
                      <a:r>
                        <a:rPr kumimoji="0" lang="ko-KR" alt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전문가 활동</a:t>
                      </a:r>
                      <a:endParaRPr kumimoji="0" lang="ko-KR" alt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1249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모집단</a:t>
                      </a:r>
                      <a:r>
                        <a:rPr kumimoji="0" lang="en-US" altLang="ko-K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(Home</a:t>
                      </a:r>
                      <a:r>
                        <a:rPr kumimoji="0" lang="en-US" altLang="ko-KR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Team)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동료 교수 및 질문 응답</a:t>
                      </a:r>
                      <a:endParaRPr kumimoji="0" lang="en-US" altLang="ko-KR" sz="14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1249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kumimoji="0" lang="ko-KR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일정 기간 경과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1249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kumimoji="0" lang="ko-KR" alt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0" lang="ko-KR" alt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ko-K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r>
                        <a:rPr kumimoji="0" lang="ko-KR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모집단 </a:t>
                      </a:r>
                      <a:endParaRPr kumimoji="0" lang="en-US" altLang="ko-K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퀴즈대비 공부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51249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kumimoji="0" lang="ko-KR" altLang="en-US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퀴즈</a:t>
                      </a:r>
                      <a:endParaRPr kumimoji="0" lang="en-US" altLang="ko-KR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(STAD</a:t>
                      </a:r>
                      <a:r>
                        <a:rPr kumimoji="0" lang="en-US" altLang="ko-KR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평가 방법 사용</a:t>
                      </a:r>
                      <a:r>
                        <a:rPr kumimoji="0" lang="en-US" altLang="ko-KR" sz="14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4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부제목 2"/>
          <p:cNvSpPr txBox="1">
            <a:spLocks/>
          </p:cNvSpPr>
          <p:nvPr/>
        </p:nvSpPr>
        <p:spPr>
          <a:xfrm>
            <a:off x="914400" y="428604"/>
            <a:ext cx="7772400" cy="1285884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1"/>
              </a:solidFill>
            </a:endParaRP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1"/>
              </a:solidFill>
            </a:endParaRPr>
          </a:p>
          <a:p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(3)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r>
              <a:rPr lang="en-US" altLang="ko-K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</a:rPr>
              <a:t>JigsawⅢ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</a:rPr>
              <a:t> 모형</a:t>
            </a: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1"/>
              </a:solidFill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err="1" smtClean="0"/>
              <a:t>최문실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 txBox="1">
            <a:spLocks/>
          </p:cNvSpPr>
          <p:nvPr/>
        </p:nvSpPr>
        <p:spPr>
          <a:xfrm>
            <a:off x="914400" y="-24"/>
            <a:ext cx="7772400" cy="1285884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4)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ea"/>
                <a:cs typeface="+mn-cs"/>
              </a:rPr>
              <a:t>협동학습 모형</a:t>
            </a: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+mn-ea"/>
            </a:endParaRP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n-US" altLang="ko-KR" sz="1400" baseline="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342900" lvl="0" indent="-342900">
              <a:lnSpc>
                <a:spcPts val="2500"/>
              </a:lnSpc>
              <a:buClr>
                <a:schemeClr val="tx2"/>
              </a:buClr>
              <a:buSzPct val="95000"/>
              <a:defRPr/>
            </a:pPr>
            <a:r>
              <a:rPr lang="ko-KR" altLang="en-US" sz="1600" b="1" dirty="0" smtClean="0">
                <a:solidFill>
                  <a:srgbClr val="92D050"/>
                </a:solidFill>
              </a:rPr>
              <a:t>●   과제분담방식</a:t>
            </a:r>
            <a:r>
              <a:rPr lang="en-US" altLang="ko-KR" sz="1600" b="1" dirty="0" smtClean="0">
                <a:solidFill>
                  <a:srgbClr val="92D050"/>
                </a:solidFill>
              </a:rPr>
              <a:t>, </a:t>
            </a:r>
            <a:r>
              <a:rPr lang="ko-KR" altLang="en-US" sz="1600" b="1" dirty="0" smtClean="0">
                <a:solidFill>
                  <a:srgbClr val="92D050"/>
                </a:solidFill>
              </a:rPr>
              <a:t>보상방식을 사용한 수업방식</a:t>
            </a:r>
          </a:p>
        </p:txBody>
      </p:sp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928662" y="3294718"/>
          <a:ext cx="7715304" cy="3063240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38500" dist="50800" dir="5400000" sy="-100000" algn="bl" rotWithShape="0"/>
                </a:effectLst>
                <a:tableStyleId>{5C22544A-7EE6-4342-B048-85BDC9FD1C3A}</a:tableStyleId>
              </a:tblPr>
              <a:tblGrid>
                <a:gridCol w="3857652"/>
                <a:gridCol w="3857652"/>
              </a:tblGrid>
              <a:tr h="151446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(1) </a:t>
                      </a:r>
                      <a:r>
                        <a:rPr kumimoji="0" lang="ko-KR" altLang="en-US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과제분담학습 </a:t>
                      </a:r>
                      <a:r>
                        <a:rPr kumimoji="0"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Ⅰ (</a:t>
                      </a:r>
                      <a:r>
                        <a:rPr kumimoji="0" lang="en-US" altLang="ko-KR" sz="1600" b="1" kern="1200" dirty="0" err="1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JigsawⅠ</a:t>
                      </a:r>
                      <a:r>
                        <a:rPr kumimoji="0"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모형</a:t>
                      </a:r>
                      <a:r>
                        <a:rPr kumimoji="0"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6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(2) </a:t>
                      </a:r>
                      <a:r>
                        <a:rPr kumimoji="0" lang="ko-KR" altLang="en-US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과제분담학습 </a:t>
                      </a:r>
                      <a:r>
                        <a:rPr kumimoji="0"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Ⅱ (</a:t>
                      </a:r>
                      <a:r>
                        <a:rPr kumimoji="0" lang="en-US" altLang="ko-KR" sz="1600" b="1" kern="1200" dirty="0" err="1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JigsawⅡ</a:t>
                      </a:r>
                      <a:r>
                        <a:rPr kumimoji="0"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모형</a:t>
                      </a:r>
                      <a:r>
                        <a:rPr kumimoji="0"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6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배경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4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Jigsaw</a:t>
                      </a:r>
                      <a:r>
                        <a:rPr kumimoji="0" lang="en-US" altLang="ko-KR" sz="1400" b="1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Ⅰ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모형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배경 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4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Jigsaw</a:t>
                      </a:r>
                      <a:r>
                        <a:rPr kumimoji="0" lang="en-US" altLang="ko-KR" sz="1400" b="1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Ⅱ</a:t>
                      </a:r>
                      <a:r>
                        <a:rPr kumimoji="0" lang="en-US" sz="140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모형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Jigsaw </a:t>
                      </a: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모형이란 명칭은 수업 방식이 하나의 과제의 일부를 책임지고 분담해서</a:t>
                      </a:r>
                      <a:endParaRPr kumimoji="0" lang="en-US" altLang="ko-KR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목표를 달성하도록 해서 이와 같은 모습이 </a:t>
                      </a:r>
                      <a:r>
                        <a:rPr kumimoji="0" lang="en-US" altLang="ko-KR" sz="1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Jigsaw(</a:t>
                      </a:r>
                      <a:r>
                        <a:rPr kumimoji="0" lang="ko-KR" altLang="en-US" sz="1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조각 맞추기</a:t>
                      </a: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퍼즐과 비슷하다고 해서 붙여짐</a:t>
                      </a: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JigsawⅠ</a:t>
                      </a: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모형은 </a:t>
                      </a: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1978</a:t>
                      </a: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년 </a:t>
                      </a:r>
                      <a:r>
                        <a:rPr kumimoji="0" lang="ko-KR" altLang="en-US" sz="12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아론슨</a:t>
                      </a: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(Aronson)</a:t>
                      </a: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과 그의 동료들에게 개발됨</a:t>
                      </a: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endParaRPr kumimoji="0" lang="ko-KR" altLang="en-US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200" b="1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JigsawⅡ</a:t>
                      </a:r>
                      <a:r>
                        <a:rPr kumimoji="0" lang="en-US" altLang="ko-KR" sz="1200" b="1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모형은 </a:t>
                      </a:r>
                      <a:r>
                        <a:rPr kumimoji="0" lang="en-US" altLang="ko-KR" sz="12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JigsawⅠ</a:t>
                      </a: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모형이</a:t>
                      </a:r>
                      <a:endParaRPr kumimoji="0" lang="en-US" altLang="ko-KR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집단목표</a:t>
                      </a: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성공 기회의 균등이</a:t>
                      </a:r>
                      <a:endParaRPr kumimoji="0" lang="en-US" altLang="ko-KR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보장되어 있지 못한다는</a:t>
                      </a:r>
                      <a:r>
                        <a:rPr kumimoji="0" lang="en-US" altLang="ko-KR" sz="1200" kern="1200" baseline="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200" b="1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비판이 제기되어</a:t>
                      </a:r>
                      <a:endParaRPr kumimoji="0" lang="en-US" altLang="ko-KR" sz="1200" b="1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1983</a:t>
                      </a: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년 </a:t>
                      </a:r>
                      <a:r>
                        <a:rPr kumimoji="0" lang="ko-KR" altLang="en-US" sz="12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슬라빈</a:t>
                      </a: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altLang="ko-KR" sz="12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Slavin</a:t>
                      </a: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이 </a:t>
                      </a:r>
                      <a:r>
                        <a:rPr kumimoji="0" lang="en-US" altLang="ko-KR" sz="12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JigsawⅠ</a:t>
                      </a: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모형을 수정하여 </a:t>
                      </a:r>
                      <a:r>
                        <a:rPr kumimoji="0" lang="en-US" altLang="ko-KR" sz="12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JigsawⅡ</a:t>
                      </a: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모형을 개발하였다</a:t>
                      </a: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114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과제분담학습 특징</a:t>
                      </a:r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1148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-Jigsaw </a:t>
                      </a: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모형은 동료들 간의 극단적인 상호 의존적 환경을 구성</a:t>
                      </a: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각 학습자는 학습 단원의 일부분만 학습자료로 제공받지만 학습단원 전체로 평가</a:t>
                      </a: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소집단 구성원은 학습단원 전제를 공부하기 위해 다른 구성원들의 도움을 받아야 함</a:t>
                      </a:r>
                      <a:r>
                        <a:rPr kumimoji="0" lang="en-US" altLang="ko-KR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부제목 2"/>
          <p:cNvSpPr txBox="1">
            <a:spLocks/>
          </p:cNvSpPr>
          <p:nvPr/>
        </p:nvSpPr>
        <p:spPr>
          <a:xfrm>
            <a:off x="914400" y="2643182"/>
            <a:ext cx="7772400" cy="571504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●   과제분담 학습과 그 특징들</a:t>
            </a:r>
            <a:endParaRPr lang="en-US" altLang="ko-KR" sz="16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600" dirty="0" smtClean="0"/>
              <a:t>조보라</a:t>
            </a:r>
            <a:endParaRPr lang="en-US" altLang="ko-KR" sz="1600" dirty="0" smtClean="0"/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928662" y="1643050"/>
          <a:ext cx="7715304" cy="785818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90000" dist="50800" dir="5400000" sy="-100000" algn="bl" rotWithShape="0"/>
                </a:effectLst>
                <a:tableStyleId>{5C22544A-7EE6-4342-B048-85BDC9FD1C3A}</a:tableStyleId>
              </a:tblPr>
              <a:tblGrid>
                <a:gridCol w="1285884"/>
                <a:gridCol w="1285884"/>
                <a:gridCol w="1285884"/>
                <a:gridCol w="1285884"/>
                <a:gridCol w="1285884"/>
                <a:gridCol w="1285884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dirty="0" err="1" smtClean="0">
                          <a:latin typeface="+mn-ea"/>
                          <a:ea typeface="+mn-ea"/>
                        </a:rPr>
                        <a:t>JigsawⅠ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모형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dirty="0" err="1" smtClean="0">
                          <a:latin typeface="+mn-ea"/>
                          <a:ea typeface="+mn-ea"/>
                        </a:rPr>
                        <a:t>JigsawⅡ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모형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ko-KR" sz="1400" dirty="0" err="1" smtClean="0">
                          <a:latin typeface="+mn-ea"/>
                          <a:ea typeface="+mn-ea"/>
                        </a:rPr>
                        <a:t>JigsawⅢ</a:t>
                      </a:r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모형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성취과제분담모형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팀 토너먼트 </a:t>
                      </a:r>
                      <a:r>
                        <a:rPr lang="ko-KR" altLang="en-US" sz="1400" dirty="0" err="1" smtClean="0">
                          <a:latin typeface="+mn-ea"/>
                          <a:ea typeface="+mn-ea"/>
                        </a:rPr>
                        <a:t>게임팀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보조개별학습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집단조사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함께 학습하기 등의 모형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13" name="부제목 2"/>
          <p:cNvSpPr txBox="1">
            <a:spLocks/>
          </p:cNvSpPr>
          <p:nvPr/>
        </p:nvSpPr>
        <p:spPr>
          <a:xfrm>
            <a:off x="928662" y="785794"/>
            <a:ext cx="7772400" cy="7858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-"/>
              <a:tabLst/>
              <a:defRPr/>
            </a:pPr>
            <a:r>
              <a:rPr lang="ko-KR" altLang="en-US" sz="1400" dirty="0" smtClean="0"/>
              <a:t>대표적인 수업 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모형들</a:t>
            </a:r>
            <a:endParaRPr lang="en-US" altLang="ko-KR" sz="1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부제목 2"/>
          <p:cNvSpPr txBox="1">
            <a:spLocks/>
          </p:cNvSpPr>
          <p:nvPr/>
        </p:nvSpPr>
        <p:spPr>
          <a:xfrm>
            <a:off x="914400" y="-142900"/>
            <a:ext cx="7772400" cy="1285884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1"/>
              </a:solidFill>
            </a:endParaRP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1"/>
              </a:solidFill>
            </a:endParaRPr>
          </a:p>
          <a:p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(3)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</a:t>
            </a:r>
            <a:r>
              <a:rPr lang="en-US" altLang="ko-K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</a:rPr>
              <a:t>JigsawⅢ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</a:rPr>
              <a:t> 모형</a:t>
            </a: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1"/>
              </a:solidFill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조보</a:t>
            </a:r>
            <a:r>
              <a:rPr lang="ko-KR" altLang="en-US" sz="1400" b="1" dirty="0" smtClean="0"/>
              <a:t>라</a:t>
            </a:r>
            <a:endParaRPr lang="en-US" altLang="ko-KR" sz="1400" b="1" dirty="0" smtClean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928662" y="1000108"/>
          <a:ext cx="7786743" cy="5319722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38500" dist="50800" dir="5400000" sy="-100000" algn="bl" rotWithShape="0"/>
                </a:effectLst>
                <a:tableStyleId>{5C22544A-7EE6-4342-B048-85BDC9FD1C3A}</a:tableStyleId>
              </a:tblPr>
              <a:tblGrid>
                <a:gridCol w="2595581"/>
                <a:gridCol w="2595581"/>
                <a:gridCol w="2595581"/>
              </a:tblGrid>
              <a:tr h="151446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600" b="1" kern="1200" dirty="0" err="1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JigsawⅠ</a:t>
                      </a:r>
                      <a:r>
                        <a:rPr kumimoji="0"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모형</a:t>
                      </a:r>
                      <a:endParaRPr kumimoji="0" lang="ko-KR" altLang="en-US" sz="16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600" b="1" kern="1200" dirty="0" err="1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JigsawⅡ</a:t>
                      </a:r>
                      <a:r>
                        <a:rPr kumimoji="0"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모형</a:t>
                      </a:r>
                      <a:endParaRPr kumimoji="0" lang="ko-KR" altLang="en-US" sz="16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kern="1200" dirty="0" err="1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Jigsaw</a:t>
                      </a:r>
                      <a:r>
                        <a:rPr lang="en-US" altLang="ko-KR" sz="1600" dirty="0" err="1" smtClean="0">
                          <a:latin typeface="+mn-ea"/>
                          <a:ea typeface="+mn-ea"/>
                        </a:rPr>
                        <a:t>Ⅲ</a:t>
                      </a:r>
                      <a:r>
                        <a:rPr kumimoji="0" lang="en-US" altLang="ko-KR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모형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  <a:tr h="1022042">
                <a:tc rowSpan="2">
                  <a:txBody>
                    <a:bodyPr/>
                    <a:lstStyle/>
                    <a:p>
                      <a:pPr algn="l"/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집단보상보다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과제해결 자체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에</a:t>
                      </a: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초점</a:t>
                      </a:r>
                      <a:endParaRPr kumimoji="0" lang="en-US" altLang="ko-K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kumimoji="0" lang="ko-KR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모집단활동 후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개인별 형성평가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를</a:t>
                      </a: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실시</a:t>
                      </a:r>
                      <a:endParaRPr kumimoji="0" lang="ko-KR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모형 </a:t>
                      </a:r>
                      <a:r>
                        <a:rPr kumimoji="0" lang="en-US" altLang="ko-K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Ⅰ</a:t>
                      </a: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보다 </a:t>
                      </a:r>
                      <a:endParaRPr kumimoji="0" lang="en-US" altLang="ko-K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en-US" altLang="ko-K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보상 상호의존성이 높음</a:t>
                      </a:r>
                      <a:endParaRPr kumimoji="0" lang="en-US" altLang="ko-K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모형 </a:t>
                      </a:r>
                      <a:r>
                        <a:rPr kumimoji="0" lang="en-US" altLang="ko-K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Ⅰ</a:t>
                      </a: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보다 </a:t>
                      </a:r>
                      <a:endParaRPr kumimoji="0" lang="en-US" altLang="ko-K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en-US" altLang="ko-K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보상 상호의존성이 높음</a:t>
                      </a:r>
                      <a:endParaRPr kumimoji="0" lang="en-US" altLang="ko-K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kumimoji="0" lang="ko-KR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●</a:t>
                      </a: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평가 전에 </a:t>
                      </a:r>
                      <a:r>
                        <a:rPr kumimoji="0" lang="ko-KR" altLang="en-U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휴식기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가짐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145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단계 활동 끝난 후 개인별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buNone/>
                      </a:pPr>
                      <a:r>
                        <a:rPr kumimoji="0" lang="en-US" altLang="ko-KR" sz="1400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ko-KR" altLang="en-US" sz="1400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400" b="1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형성평가 실시</a:t>
                      </a:r>
                      <a:r>
                        <a:rPr kumimoji="0" lang="ko-KR" altLang="en-US" sz="1400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altLang="ko-KR" sz="1400" kern="1200" dirty="0" smtClean="0">
                        <a:solidFill>
                          <a:srgbClr val="33CC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buNone/>
                      </a:pP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kumimoji="0" lang="en-US" altLang="ko-K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기준보다</a:t>
                      </a: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400" b="1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향상</a:t>
                      </a:r>
                      <a:r>
                        <a:rPr kumimoji="0" lang="ko-KR" altLang="en-US" sz="1400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된 </a:t>
                      </a:r>
                      <a:r>
                        <a:rPr kumimoji="0" lang="ko-KR" altLang="en-US" sz="1400" b="1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점수 산출</a:t>
                      </a:r>
                      <a:endParaRPr kumimoji="0" lang="en-US" altLang="ko-KR" sz="1400" b="1" kern="1200" dirty="0" smtClean="0">
                        <a:solidFill>
                          <a:srgbClr val="33CC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</a:p>
                    <a:p>
                      <a:pPr algn="ctr"/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향상점수 총합하여 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b="1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    집단점수산출</a:t>
                      </a:r>
                      <a:r>
                        <a:rPr kumimoji="0" lang="ko-KR" altLang="en-US" sz="1400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altLang="ko-KR" sz="1400" kern="1200" dirty="0" smtClean="0">
                        <a:solidFill>
                          <a:srgbClr val="33CC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kumimoji="0" lang="en-US" altLang="ko-K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 점수가 타 집단보다 높으면 </a:t>
                      </a:r>
                      <a:r>
                        <a:rPr kumimoji="0" lang="ko-KR" altLang="en-US" sz="1400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그 </a:t>
                      </a:r>
                      <a:r>
                        <a:rPr kumimoji="0" lang="ko-KR" altLang="en-US" sz="1400" b="1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집단</a:t>
                      </a:r>
                      <a:r>
                        <a:rPr kumimoji="0" lang="ko-KR" altLang="en-US" sz="1400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에 </a:t>
                      </a:r>
                      <a:r>
                        <a:rPr kumimoji="0" lang="ko-KR" altLang="en-US" sz="1400" b="1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보상</a:t>
                      </a:r>
                      <a:r>
                        <a:rPr kumimoji="0" lang="ko-KR" altLang="en-US" sz="1400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 제공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평가 대비 위한 </a:t>
                      </a:r>
                      <a:r>
                        <a:rPr kumimoji="0" lang="ko-KR" altLang="en-US" sz="1400" b="1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모집단의 재소집 후</a:t>
                      </a:r>
                      <a:r>
                        <a:rPr kumimoji="0" lang="ko-KR" altLang="en-US" sz="1400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 개인별 </a:t>
                      </a:r>
                      <a:r>
                        <a:rPr kumimoji="0" lang="ko-KR" altLang="en-US" sz="1400" b="1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형성평가 실시</a:t>
                      </a:r>
                      <a:r>
                        <a:rPr kumimoji="0" lang="ko-KR" altLang="en-US" sz="1400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altLang="ko-KR" sz="1400" kern="1200" dirty="0" smtClean="0">
                        <a:solidFill>
                          <a:srgbClr val="33CC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kumimoji="0" lang="en-US" altLang="ko-K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기준보다 </a:t>
                      </a:r>
                      <a:r>
                        <a:rPr kumimoji="0" lang="ko-KR" altLang="en-US" sz="1400" b="1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향상</a:t>
                      </a:r>
                      <a:r>
                        <a:rPr kumimoji="0" lang="ko-KR" altLang="en-US" sz="1400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된 </a:t>
                      </a:r>
                      <a:r>
                        <a:rPr kumimoji="0" lang="ko-KR" altLang="en-US" sz="1400" b="1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점수 산출</a:t>
                      </a:r>
                      <a:endParaRPr kumimoji="0" lang="en-US" altLang="ko-KR" sz="1400" kern="1200" dirty="0" smtClean="0">
                        <a:solidFill>
                          <a:srgbClr val="33CC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kumimoji="0" lang="en-US" altLang="ko-K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향상점수 총합하여 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b="1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집단점수 산출 </a:t>
                      </a:r>
                      <a:endParaRPr kumimoji="0" lang="en-US" altLang="ko-KR" sz="1400" kern="1200" dirty="0" smtClean="0">
                        <a:solidFill>
                          <a:srgbClr val="33CC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kumimoji="0" lang="en-US" altLang="ko-K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이 점수가 타 집단보다 높으면</a:t>
                      </a:r>
                    </a:p>
                    <a:p>
                      <a:pPr algn="ctr"/>
                      <a:r>
                        <a:rPr kumimoji="0" lang="ko-KR" altLang="en-US" sz="1400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그 </a:t>
                      </a:r>
                      <a:r>
                        <a:rPr kumimoji="0" lang="ko-KR" altLang="en-US" sz="1400" b="1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집단</a:t>
                      </a:r>
                      <a:r>
                        <a:rPr kumimoji="0" lang="ko-KR" altLang="en-US" sz="1400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에 </a:t>
                      </a:r>
                      <a:r>
                        <a:rPr kumimoji="0" lang="ko-KR" altLang="en-US" sz="1400" b="1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보상</a:t>
                      </a:r>
                      <a:r>
                        <a:rPr kumimoji="0" lang="ko-KR" altLang="en-US" sz="1400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 제공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41148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공통점</a:t>
                      </a:r>
                    </a:p>
                  </a:txBody>
                  <a:tcPr anchor="ctr">
                    <a:solidFill>
                      <a:srgbClr val="33CC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411480">
                <a:tc gridSpan="3">
                  <a:txBody>
                    <a:bodyPr/>
                    <a:lstStyle/>
                    <a:p>
                      <a:pPr algn="ctr"/>
                      <a:r>
                        <a:rPr kumimoji="0" lang="ko-KR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● </a:t>
                      </a:r>
                      <a:r>
                        <a:rPr kumimoji="0" lang="ko-KR" altLang="en-US" sz="1400" b="1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모집단활동</a:t>
                      </a:r>
                      <a:endParaRPr kumimoji="0" lang="en-US" altLang="ko-KR" sz="1400" b="1" kern="1200" dirty="0" smtClean="0">
                        <a:solidFill>
                          <a:srgbClr val="33CC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b="1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이질적 집단</a:t>
                      </a:r>
                      <a:r>
                        <a:rPr kumimoji="0" lang="ko-KR" altLang="en-US" sz="1400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으로 </a:t>
                      </a:r>
                      <a:endParaRPr kumimoji="0" lang="ko-KR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altLang="ko-KR" sz="11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● 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5~6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명의 구성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ko-KR" altLang="en-US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● </a:t>
                      </a:r>
                      <a:r>
                        <a:rPr kumimoji="0" lang="ko-KR" altLang="en-US" sz="1400" b="1" kern="1200" dirty="0" smtClean="0">
                          <a:solidFill>
                            <a:srgbClr val="33CC33"/>
                          </a:solidFill>
                          <a:latin typeface="+mn-lt"/>
                          <a:ea typeface="+mn-ea"/>
                          <a:cs typeface="+mn-cs"/>
                        </a:rPr>
                        <a:t>전문가 활동</a:t>
                      </a:r>
                      <a:endParaRPr kumimoji="0" lang="ko-KR" altLang="en-US" sz="1400" kern="1200" dirty="0" smtClean="0">
                        <a:solidFill>
                          <a:srgbClr val="33CC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4340" y="500042"/>
            <a:ext cx="2469692" cy="5762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sp>
        <p:nvSpPr>
          <p:cNvPr id="2137" name="Puzzle3"/>
          <p:cNvSpPr>
            <a:spLocks noEditPoints="1" noChangeArrowheads="1"/>
          </p:cNvSpPr>
          <p:nvPr/>
        </p:nvSpPr>
        <p:spPr bwMode="auto">
          <a:xfrm>
            <a:off x="3851275" y="44450"/>
            <a:ext cx="962025" cy="1582738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158" name="Puzzle4"/>
          <p:cNvSpPr>
            <a:spLocks noEditPoints="1" noChangeArrowheads="1"/>
          </p:cNvSpPr>
          <p:nvPr/>
        </p:nvSpPr>
        <p:spPr bwMode="auto">
          <a:xfrm>
            <a:off x="692150" y="44450"/>
            <a:ext cx="927100" cy="1844675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354013" y="260350"/>
            <a:ext cx="6400800" cy="6408738"/>
            <a:chOff x="223" y="164"/>
            <a:chExt cx="4032" cy="4037"/>
          </a:xfrm>
        </p:grpSpPr>
        <p:sp>
          <p:nvSpPr>
            <p:cNvPr id="2127" name="Puzzle3"/>
            <p:cNvSpPr>
              <a:spLocks noEditPoints="1" noChangeArrowheads="1"/>
            </p:cNvSpPr>
            <p:nvPr/>
          </p:nvSpPr>
          <p:spPr bwMode="auto">
            <a:xfrm>
              <a:off x="1367" y="1117"/>
              <a:ext cx="606" cy="997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8" name="Puzzle2"/>
            <p:cNvSpPr>
              <a:spLocks noEditPoints="1" noChangeArrowheads="1"/>
            </p:cNvSpPr>
            <p:nvPr/>
          </p:nvSpPr>
          <p:spPr bwMode="auto">
            <a:xfrm>
              <a:off x="1202" y="164"/>
              <a:ext cx="967" cy="908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29" name="Puzzle4"/>
            <p:cNvSpPr>
              <a:spLocks noEditPoints="1" noChangeArrowheads="1"/>
            </p:cNvSpPr>
            <p:nvPr/>
          </p:nvSpPr>
          <p:spPr bwMode="auto">
            <a:xfrm>
              <a:off x="2426" y="1979"/>
              <a:ext cx="584" cy="1162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0" name="Puzzle1"/>
            <p:cNvSpPr>
              <a:spLocks noEditPoints="1" noChangeArrowheads="1"/>
            </p:cNvSpPr>
            <p:nvPr/>
          </p:nvSpPr>
          <p:spPr bwMode="auto">
            <a:xfrm>
              <a:off x="223" y="1253"/>
              <a:ext cx="979" cy="692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2" name="Puzzle3"/>
            <p:cNvSpPr>
              <a:spLocks noEditPoints="1" noChangeArrowheads="1"/>
            </p:cNvSpPr>
            <p:nvPr/>
          </p:nvSpPr>
          <p:spPr bwMode="auto">
            <a:xfrm>
              <a:off x="414" y="1979"/>
              <a:ext cx="606" cy="997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3" name="Puzzle2"/>
            <p:cNvSpPr>
              <a:spLocks noEditPoints="1" noChangeArrowheads="1"/>
            </p:cNvSpPr>
            <p:nvPr/>
          </p:nvSpPr>
          <p:spPr bwMode="auto">
            <a:xfrm>
              <a:off x="3288" y="2205"/>
              <a:ext cx="967" cy="908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4" name="Puzzle4"/>
            <p:cNvSpPr>
              <a:spLocks noEditPoints="1" noChangeArrowheads="1"/>
            </p:cNvSpPr>
            <p:nvPr/>
          </p:nvSpPr>
          <p:spPr bwMode="auto">
            <a:xfrm>
              <a:off x="385" y="3039"/>
              <a:ext cx="584" cy="1162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5" name="Puzzle1"/>
            <p:cNvSpPr>
              <a:spLocks noEditPoints="1" noChangeArrowheads="1"/>
            </p:cNvSpPr>
            <p:nvPr/>
          </p:nvSpPr>
          <p:spPr bwMode="auto">
            <a:xfrm>
              <a:off x="1202" y="2296"/>
              <a:ext cx="979" cy="692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8" name="Puzzle2"/>
            <p:cNvSpPr>
              <a:spLocks noEditPoints="1" noChangeArrowheads="1"/>
            </p:cNvSpPr>
            <p:nvPr/>
          </p:nvSpPr>
          <p:spPr bwMode="auto">
            <a:xfrm>
              <a:off x="2245" y="3248"/>
              <a:ext cx="967" cy="908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39" name="Puzzle4"/>
            <p:cNvSpPr>
              <a:spLocks noEditPoints="1" noChangeArrowheads="1"/>
            </p:cNvSpPr>
            <p:nvPr/>
          </p:nvSpPr>
          <p:spPr bwMode="auto">
            <a:xfrm>
              <a:off x="3424" y="935"/>
              <a:ext cx="584" cy="1162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40" name="Puzzle1"/>
            <p:cNvSpPr>
              <a:spLocks noEditPoints="1" noChangeArrowheads="1"/>
            </p:cNvSpPr>
            <p:nvPr/>
          </p:nvSpPr>
          <p:spPr bwMode="auto">
            <a:xfrm>
              <a:off x="3243" y="210"/>
              <a:ext cx="979" cy="692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6" name="Puzzle3"/>
            <p:cNvSpPr>
              <a:spLocks noEditPoints="1" noChangeArrowheads="1"/>
            </p:cNvSpPr>
            <p:nvPr/>
          </p:nvSpPr>
          <p:spPr bwMode="auto">
            <a:xfrm>
              <a:off x="1383" y="3067"/>
              <a:ext cx="606" cy="997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7" name="Puzzle2"/>
            <p:cNvSpPr>
              <a:spLocks noEditPoints="1" noChangeArrowheads="1"/>
            </p:cNvSpPr>
            <p:nvPr/>
          </p:nvSpPr>
          <p:spPr bwMode="auto">
            <a:xfrm>
              <a:off x="2245" y="1071"/>
              <a:ext cx="967" cy="908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59" name="Puzzle1"/>
            <p:cNvSpPr>
              <a:spLocks noEditPoints="1" noChangeArrowheads="1"/>
            </p:cNvSpPr>
            <p:nvPr/>
          </p:nvSpPr>
          <p:spPr bwMode="auto">
            <a:xfrm>
              <a:off x="3262" y="3373"/>
              <a:ext cx="979" cy="692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76375" y="3500438"/>
            <a:ext cx="2447925" cy="2979737"/>
            <a:chOff x="1824" y="633"/>
            <a:chExt cx="2834" cy="2849"/>
          </a:xfrm>
        </p:grpSpPr>
        <p:sp>
          <p:nvSpPr>
            <p:cNvPr id="1126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6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6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7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076825" y="3357563"/>
            <a:ext cx="2447925" cy="2979737"/>
            <a:chOff x="1824" y="633"/>
            <a:chExt cx="2834" cy="2849"/>
          </a:xfrm>
        </p:grpSpPr>
        <p:sp>
          <p:nvSpPr>
            <p:cNvPr id="11272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73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74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75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932363" y="549275"/>
            <a:ext cx="2447925" cy="2979738"/>
            <a:chOff x="1824" y="633"/>
            <a:chExt cx="2834" cy="2849"/>
          </a:xfrm>
        </p:grpSpPr>
        <p:sp>
          <p:nvSpPr>
            <p:cNvPr id="1127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7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7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8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403350" y="620713"/>
            <a:ext cx="2447925" cy="2979737"/>
            <a:chOff x="1824" y="633"/>
            <a:chExt cx="2834" cy="2849"/>
          </a:xfrm>
        </p:grpSpPr>
        <p:sp>
          <p:nvSpPr>
            <p:cNvPr id="11282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83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84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285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Puzzle3"/>
          <p:cNvSpPr>
            <a:spLocks noEditPoints="1" noChangeArrowheads="1"/>
          </p:cNvSpPr>
          <p:nvPr/>
        </p:nvSpPr>
        <p:spPr bwMode="auto">
          <a:xfrm>
            <a:off x="1809750" y="333375"/>
            <a:ext cx="962025" cy="1582738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06" name="Puzzle2"/>
          <p:cNvSpPr>
            <a:spLocks noEditPoints="1" noChangeArrowheads="1"/>
          </p:cNvSpPr>
          <p:nvPr/>
        </p:nvSpPr>
        <p:spPr bwMode="auto">
          <a:xfrm>
            <a:off x="1524000" y="1484313"/>
            <a:ext cx="1535113" cy="1441450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07" name="Puzzle4"/>
          <p:cNvSpPr>
            <a:spLocks noEditPoints="1" noChangeArrowheads="1"/>
          </p:cNvSpPr>
          <p:nvPr/>
        </p:nvSpPr>
        <p:spPr bwMode="auto">
          <a:xfrm>
            <a:off x="928688" y="1468438"/>
            <a:ext cx="927100" cy="1844675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08" name="Puzzle1"/>
          <p:cNvSpPr>
            <a:spLocks noEditPoints="1" noChangeArrowheads="1"/>
          </p:cNvSpPr>
          <p:nvPr/>
        </p:nvSpPr>
        <p:spPr bwMode="auto">
          <a:xfrm>
            <a:off x="611188" y="812800"/>
            <a:ext cx="1554162" cy="1098550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ko-KR"/>
          </a:p>
        </p:txBody>
      </p:sp>
      <p:sp>
        <p:nvSpPr>
          <p:cNvPr id="4110" name="Puzzle3"/>
          <p:cNvSpPr>
            <a:spLocks noEditPoints="1" noChangeArrowheads="1"/>
          </p:cNvSpPr>
          <p:nvPr/>
        </p:nvSpPr>
        <p:spPr bwMode="auto">
          <a:xfrm>
            <a:off x="7132638" y="3357563"/>
            <a:ext cx="962025" cy="1582737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11" name="Puzzle2"/>
          <p:cNvSpPr>
            <a:spLocks noEditPoints="1" noChangeArrowheads="1"/>
          </p:cNvSpPr>
          <p:nvPr/>
        </p:nvSpPr>
        <p:spPr bwMode="auto">
          <a:xfrm>
            <a:off x="6853238" y="4511675"/>
            <a:ext cx="1535112" cy="1441450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12" name="Puzzle4"/>
          <p:cNvSpPr>
            <a:spLocks noEditPoints="1" noChangeArrowheads="1"/>
          </p:cNvSpPr>
          <p:nvPr/>
        </p:nvSpPr>
        <p:spPr bwMode="auto">
          <a:xfrm>
            <a:off x="6257925" y="4492625"/>
            <a:ext cx="927100" cy="1844675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13" name="Puzzle1"/>
          <p:cNvSpPr>
            <a:spLocks noEditPoints="1" noChangeArrowheads="1"/>
          </p:cNvSpPr>
          <p:nvPr/>
        </p:nvSpPr>
        <p:spPr bwMode="auto">
          <a:xfrm>
            <a:off x="5940425" y="3836988"/>
            <a:ext cx="1554163" cy="1098550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15" name="Puzzle3"/>
          <p:cNvSpPr>
            <a:spLocks noEditPoints="1" noChangeArrowheads="1"/>
          </p:cNvSpPr>
          <p:nvPr/>
        </p:nvSpPr>
        <p:spPr bwMode="auto">
          <a:xfrm>
            <a:off x="1803400" y="3284538"/>
            <a:ext cx="962025" cy="1582737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16" name="Puzzle2"/>
          <p:cNvSpPr>
            <a:spLocks noEditPoints="1" noChangeArrowheads="1"/>
          </p:cNvSpPr>
          <p:nvPr/>
        </p:nvSpPr>
        <p:spPr bwMode="auto">
          <a:xfrm>
            <a:off x="1524000" y="4437063"/>
            <a:ext cx="1535113" cy="1441450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17" name="Puzzle4"/>
          <p:cNvSpPr>
            <a:spLocks noEditPoints="1" noChangeArrowheads="1"/>
          </p:cNvSpPr>
          <p:nvPr/>
        </p:nvSpPr>
        <p:spPr bwMode="auto">
          <a:xfrm>
            <a:off x="928688" y="4419600"/>
            <a:ext cx="927100" cy="1844675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18" name="Puzzle1"/>
          <p:cNvSpPr>
            <a:spLocks noEditPoints="1" noChangeArrowheads="1"/>
          </p:cNvSpPr>
          <p:nvPr/>
        </p:nvSpPr>
        <p:spPr bwMode="auto">
          <a:xfrm>
            <a:off x="611188" y="3763963"/>
            <a:ext cx="1554162" cy="1098550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0" name="Puzzle3"/>
          <p:cNvSpPr>
            <a:spLocks noEditPoints="1" noChangeArrowheads="1"/>
          </p:cNvSpPr>
          <p:nvPr/>
        </p:nvSpPr>
        <p:spPr bwMode="auto">
          <a:xfrm>
            <a:off x="7059613" y="188913"/>
            <a:ext cx="962025" cy="1582737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1" name="Puzzle2"/>
          <p:cNvSpPr>
            <a:spLocks noEditPoints="1" noChangeArrowheads="1"/>
          </p:cNvSpPr>
          <p:nvPr/>
        </p:nvSpPr>
        <p:spPr bwMode="auto">
          <a:xfrm>
            <a:off x="6780213" y="1343025"/>
            <a:ext cx="1535112" cy="1441450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2" name="Puzzle4"/>
          <p:cNvSpPr>
            <a:spLocks noEditPoints="1" noChangeArrowheads="1"/>
          </p:cNvSpPr>
          <p:nvPr/>
        </p:nvSpPr>
        <p:spPr bwMode="auto">
          <a:xfrm>
            <a:off x="6184900" y="1323975"/>
            <a:ext cx="927100" cy="1844675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123" name="Puzzle1"/>
          <p:cNvSpPr>
            <a:spLocks noEditPoints="1" noChangeArrowheads="1"/>
          </p:cNvSpPr>
          <p:nvPr/>
        </p:nvSpPr>
        <p:spPr bwMode="auto">
          <a:xfrm>
            <a:off x="5867400" y="668338"/>
            <a:ext cx="1554163" cy="1098550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90751E-6 L 0.00173 -0.275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2104 L -0.45486 0.0180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-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3064E-6 C -0.19306 -0.11953 -0.38577 -0.23861 -0.46285 -0.286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-1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18 -0.02081 L 0.47535 -0.0205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4971E-6 L -0.00191 -0.304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5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0.01086 L 0.47864 -0.282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14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20231E-7 L -0.46337 -0.006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-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439 L 0.00243 0.302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4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5688 L -0.46336 0.2980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" y="12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42 0.03145 L 0.46736 0.0314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5607E-6 L 0.4566 0.304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152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9 -0.0215 L 0.01319 0.3114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6" grpId="0" animBg="1"/>
      <p:bldP spid="4107" grpId="0" animBg="1"/>
      <p:bldP spid="4110" grpId="0" animBg="1"/>
      <p:bldP spid="4112" grpId="0" animBg="1"/>
      <p:bldP spid="4113" grpId="0" animBg="1"/>
      <p:bldP spid="4115" grpId="0" animBg="1"/>
      <p:bldP spid="4116" grpId="0" animBg="1"/>
      <p:bldP spid="4118" grpId="0" animBg="1"/>
      <p:bldP spid="4121" grpId="0" animBg="1"/>
      <p:bldP spid="4122" grpId="0" animBg="1"/>
      <p:bldP spid="41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42910" y="1214422"/>
            <a:ext cx="7772400" cy="580066"/>
          </a:xfrm>
        </p:spPr>
        <p:txBody>
          <a:bodyPr/>
          <a:lstStyle/>
          <a:p>
            <a:r>
              <a:rPr lang="ko-KR" altLang="en-US" dirty="0" smtClean="0"/>
              <a:t>교육방법 및 교육공학</a:t>
            </a:r>
            <a:r>
              <a:rPr lang="ko-KR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팀과제</a:t>
            </a:r>
            <a:r>
              <a:rPr lang="ko-KR" alt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ko-KR" altLang="en-US" dirty="0" smtClean="0"/>
              <a:t>영역별 구분사항</a:t>
            </a:r>
            <a:endParaRPr lang="ko-KR" altLang="en-US" dirty="0"/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714331" y="2143116"/>
          <a:ext cx="8001070" cy="2970845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38500" dist="50800" dir="5400000" sy="-100000" algn="bl" rotWithShape="0"/>
                </a:effectLst>
                <a:tableStyleId>{5C22544A-7EE6-4342-B048-85BDC9FD1C3A}</a:tableStyleId>
              </a:tblPr>
              <a:tblGrid>
                <a:gridCol w="1143010"/>
                <a:gridCol w="1143010"/>
                <a:gridCol w="1143010"/>
                <a:gridCol w="1143010"/>
                <a:gridCol w="1143010"/>
                <a:gridCol w="1143010"/>
                <a:gridCol w="1143010"/>
              </a:tblGrid>
              <a:tr h="303091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/>
                        <a:t>김현기</a:t>
                      </a:r>
                      <a:endParaRPr lang="ko-KR" altLang="en-US" sz="1400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/>
                        <a:t>황자영</a:t>
                      </a:r>
                      <a:endParaRPr lang="ko-KR" altLang="en-US" sz="1400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/>
                        <a:t>조보라</a:t>
                      </a:r>
                      <a:endParaRPr lang="ko-KR" altLang="en-US" sz="1400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err="1" smtClean="0"/>
                        <a:t>최문실</a:t>
                      </a:r>
                      <a:endParaRPr lang="ko-KR" altLang="en-US" sz="1400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김성용</a:t>
                      </a:r>
                      <a:endParaRPr lang="ko-KR" altLang="en-US" sz="1400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문희선</a:t>
                      </a:r>
                      <a:endParaRPr lang="ko-KR" altLang="en-US" sz="1400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남희순</a:t>
                      </a:r>
                      <a:endParaRPr lang="ko-KR" altLang="en-US" sz="1400" dirty="0"/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  <a:tr h="982022">
                <a:tc>
                  <a:txBody>
                    <a:bodyPr/>
                    <a:lstStyle/>
                    <a:p>
                      <a:r>
                        <a:rPr lang="ko-KR" altLang="en-US" sz="1200" dirty="0" smtClean="0"/>
                        <a:t>과제발표</a:t>
                      </a:r>
                      <a:endParaRPr lang="en-US" altLang="ko-KR" sz="1200" dirty="0" smtClean="0"/>
                    </a:p>
                    <a:p>
                      <a:endParaRPr lang="en-US" altLang="ko-KR" sz="1200" dirty="0" smtClean="0"/>
                    </a:p>
                    <a:p>
                      <a:r>
                        <a:rPr lang="ko-KR" altLang="en-US" sz="1200" dirty="0" smtClean="0"/>
                        <a:t>파워포인트</a:t>
                      </a:r>
                      <a:endParaRPr lang="en-US" altLang="ko-KR" sz="1200" dirty="0" smtClean="0"/>
                    </a:p>
                    <a:p>
                      <a:r>
                        <a:rPr lang="ko-KR" altLang="en-US" sz="1200" dirty="0" smtClean="0"/>
                        <a:t>제작</a:t>
                      </a:r>
                      <a:endParaRPr lang="en-US" altLang="ko-KR" sz="1200" dirty="0" smtClean="0"/>
                    </a:p>
                    <a:p>
                      <a:endParaRPr lang="en-US" altLang="ko-KR" sz="1200" dirty="0" smtClean="0"/>
                    </a:p>
                    <a:p>
                      <a:r>
                        <a:rPr lang="ko-KR" altLang="en-US" sz="1200" dirty="0" smtClean="0"/>
                        <a:t>자료 종합</a:t>
                      </a:r>
                      <a:endParaRPr lang="en-US" altLang="ko-KR" sz="1200" dirty="0" smtClean="0"/>
                    </a:p>
                    <a:p>
                      <a:endParaRPr lang="en-US" altLang="ko-KR" sz="1200" dirty="0" smtClean="0"/>
                    </a:p>
                    <a:p>
                      <a:r>
                        <a:rPr lang="ko-KR" altLang="en-US" sz="1200" dirty="0" smtClean="0"/>
                        <a:t>동영상 제작</a:t>
                      </a:r>
                      <a:endParaRPr lang="en-US" altLang="ko-KR" sz="1200" dirty="0" smtClean="0"/>
                    </a:p>
                    <a:p>
                      <a:endParaRPr lang="en-US" altLang="ko-K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ko-KR" sz="1200" dirty="0" smtClean="0"/>
                        <a:t>3)</a:t>
                      </a:r>
                      <a:r>
                        <a:rPr lang="ko-KR" altLang="en-US" sz="1200" dirty="0" smtClean="0"/>
                        <a:t>협동학습의 세가지 관점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 smtClean="0"/>
                        <a:t>4)</a:t>
                      </a:r>
                      <a:r>
                        <a:rPr lang="ko-KR" altLang="en-US" sz="1200" dirty="0" smtClean="0"/>
                        <a:t>협동학습의 모형</a:t>
                      </a:r>
                      <a:endParaRPr lang="en-US" altLang="ko-KR" sz="1200" dirty="0" smtClean="0"/>
                    </a:p>
                    <a:p>
                      <a:pPr algn="ctr"/>
                      <a:endParaRPr lang="en-US" altLang="ko-KR" sz="1200" dirty="0" smtClean="0"/>
                    </a:p>
                    <a:p>
                      <a:pPr marL="228600" indent="-228600" algn="ctr">
                        <a:buAutoNum type="arabicParenBoth"/>
                      </a:pPr>
                      <a:r>
                        <a:rPr lang="ko-KR" altLang="en-US" sz="1200" dirty="0" smtClean="0"/>
                        <a:t>과제분담학습</a:t>
                      </a:r>
                      <a:r>
                        <a:rPr lang="en-US" altLang="ko-KR" sz="1200" dirty="0" smtClean="0"/>
                        <a:t>I</a:t>
                      </a:r>
                    </a:p>
                    <a:p>
                      <a:pPr marL="228600" indent="-228600" algn="ctr">
                        <a:buAutoNum type="arabicParenBoth"/>
                      </a:pPr>
                      <a:endParaRPr lang="en-US" altLang="ko-KR" sz="1200" dirty="0" smtClean="0"/>
                    </a:p>
                    <a:p>
                      <a:pPr marL="228600" indent="-228600" algn="ctr">
                        <a:buAutoNum type="arabicParenBoth"/>
                      </a:pPr>
                      <a:r>
                        <a:rPr lang="ko-KR" altLang="en-US" sz="1200" dirty="0" smtClean="0"/>
                        <a:t>과제분담학습</a:t>
                      </a:r>
                      <a:r>
                        <a:rPr lang="en-US" altLang="ko-KR" sz="1200" dirty="0" smtClean="0"/>
                        <a:t>II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3) </a:t>
                      </a:r>
                      <a:r>
                        <a:rPr lang="ko-KR" altLang="en-US" sz="1200" dirty="0" smtClean="0"/>
                        <a:t>협동학습의 </a:t>
                      </a:r>
                      <a:endParaRPr lang="en-US" altLang="ko-KR" sz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smtClean="0"/>
                        <a:t>특징</a:t>
                      </a:r>
                      <a:endParaRPr lang="en-US" altLang="ko-KR" sz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4)</a:t>
                      </a:r>
                      <a:r>
                        <a:rPr lang="ko-KR" altLang="en-US" sz="1200" dirty="0" smtClean="0"/>
                        <a:t>협동학습의       </a:t>
                      </a:r>
                      <a:endParaRPr lang="en-US" altLang="ko-KR" sz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     </a:t>
                      </a:r>
                      <a:r>
                        <a:rPr lang="ko-KR" altLang="en-US" sz="1200" dirty="0" smtClean="0"/>
                        <a:t>모형</a:t>
                      </a:r>
                    </a:p>
                    <a:p>
                      <a:pPr algn="ctr"/>
                      <a:endParaRPr lang="en-US" altLang="ko-KR" sz="1200" dirty="0" smtClean="0"/>
                    </a:p>
                    <a:p>
                      <a:pPr algn="ctr"/>
                      <a:r>
                        <a:rPr lang="en-US" altLang="ko-KR" sz="1200" dirty="0" smtClean="0"/>
                        <a:t>(3)Jigsaw</a:t>
                      </a:r>
                      <a:r>
                        <a:rPr lang="en-US" altLang="ko-KR" sz="1200" baseline="0" dirty="0" smtClean="0"/>
                        <a:t> III</a:t>
                      </a:r>
                    </a:p>
                    <a:p>
                      <a:pPr algn="ctr"/>
                      <a:r>
                        <a:rPr lang="ko-KR" altLang="en-US" sz="1200" baseline="0" dirty="0" smtClean="0"/>
                        <a:t>모형</a:t>
                      </a:r>
                      <a:endParaRPr lang="en-US" altLang="ko-KR" sz="1200" baseline="0" dirty="0" smtClean="0"/>
                    </a:p>
                    <a:p>
                      <a:pPr algn="ctr"/>
                      <a:endParaRPr lang="en-US" altLang="ko-KR" sz="1200" baseline="0" dirty="0" smtClean="0"/>
                    </a:p>
                    <a:p>
                      <a:pPr algn="ctr"/>
                      <a:r>
                        <a:rPr lang="en-US" altLang="ko-KR" sz="1200" baseline="0" dirty="0" smtClean="0"/>
                        <a:t>(</a:t>
                      </a:r>
                      <a:r>
                        <a:rPr lang="en-US" altLang="ko-KR" sz="1200" baseline="0" dirty="0" smtClean="0"/>
                        <a:t>4) </a:t>
                      </a:r>
                      <a:r>
                        <a:rPr lang="ko-KR" altLang="en-US" sz="1200" baseline="0" dirty="0" smtClean="0"/>
                        <a:t>성취과제 분담모형</a:t>
                      </a:r>
                      <a:endParaRPr lang="en-US" altLang="ko-KR" sz="1200" baseline="0" dirty="0" smtClean="0"/>
                    </a:p>
                    <a:p>
                      <a:pPr algn="ctr"/>
                      <a:r>
                        <a:rPr lang="en-US" altLang="ko-KR" sz="1200" baseline="0" dirty="0" smtClean="0"/>
                        <a:t>(STAD)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4)</a:t>
                      </a:r>
                      <a:r>
                        <a:rPr lang="ko-KR" altLang="en-US" sz="1200" dirty="0" smtClean="0"/>
                        <a:t>협동학습의 모형</a:t>
                      </a:r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1200" dirty="0" smtClean="0"/>
                        <a:t>(5)</a:t>
                      </a:r>
                      <a:r>
                        <a:rPr lang="ko-KR" altLang="en-US" sz="1200" dirty="0" smtClean="0"/>
                        <a:t>팀 경쟁 학습</a:t>
                      </a:r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1200" dirty="0" smtClean="0"/>
                        <a:t>(</a:t>
                      </a:r>
                      <a:r>
                        <a:rPr lang="en-US" altLang="ko-KR" sz="1200" dirty="0" smtClean="0"/>
                        <a:t>6)</a:t>
                      </a:r>
                      <a:r>
                        <a:rPr lang="ko-KR" altLang="en-US" sz="1200" dirty="0" smtClean="0"/>
                        <a:t>팀 보조 개별학습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4)</a:t>
                      </a:r>
                      <a:r>
                        <a:rPr lang="ko-KR" altLang="en-US" sz="1200" dirty="0" smtClean="0"/>
                        <a:t>협동학습의 모형</a:t>
                      </a:r>
                    </a:p>
                    <a:p>
                      <a:pPr algn="ctr" latinLnBrk="1"/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1200" dirty="0" smtClean="0"/>
                        <a:t>(7)</a:t>
                      </a:r>
                      <a:r>
                        <a:rPr lang="ko-KR" altLang="en-US" sz="1200" dirty="0" smtClean="0"/>
                        <a:t>집단조사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en-US" altLang="ko-KR" sz="1200" dirty="0" smtClean="0"/>
                        <a:t>(8)</a:t>
                      </a:r>
                      <a:r>
                        <a:rPr lang="ko-KR" altLang="en-US" sz="1200" dirty="0" smtClean="0"/>
                        <a:t>함께 학습하기</a:t>
                      </a:r>
                      <a:endParaRPr lang="ko-KR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1) </a:t>
                      </a:r>
                      <a:r>
                        <a:rPr lang="ko-KR" altLang="en-US" sz="1200" dirty="0" smtClean="0"/>
                        <a:t>협동학습의 역사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5)</a:t>
                      </a:r>
                      <a:r>
                        <a:rPr lang="ko-KR" altLang="en-US" sz="1200" dirty="0" smtClean="0"/>
                        <a:t>협동학습의 장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ko-KR" altLang="en-US" sz="1200" dirty="0" smtClean="0"/>
                        <a:t>단점</a:t>
                      </a:r>
                      <a:endParaRPr lang="en-US" altLang="ko-KR" sz="1200" dirty="0" smtClean="0"/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 smtClean="0"/>
                    </a:p>
                    <a:p>
                      <a:pPr algn="ctr" latinLnBrk="1"/>
                      <a:r>
                        <a:rPr lang="en-US" altLang="ko-KR" sz="1200" dirty="0" smtClean="0"/>
                        <a:t>6)</a:t>
                      </a:r>
                      <a:r>
                        <a:rPr lang="ko-KR" altLang="en-US" sz="1200" dirty="0" smtClean="0"/>
                        <a:t>전통적 소집단 학습과</a:t>
                      </a:r>
                      <a:endParaRPr lang="en-US" altLang="ko-KR" sz="1200" dirty="0" smtClean="0"/>
                    </a:p>
                    <a:p>
                      <a:pPr algn="ctr" latinLnBrk="1"/>
                      <a:r>
                        <a:rPr lang="ko-KR" altLang="en-US" sz="1200" dirty="0" smtClean="0"/>
                        <a:t> </a:t>
                      </a:r>
                      <a:r>
                        <a:rPr lang="ko-KR" altLang="en-US" sz="1200" dirty="0" smtClean="0"/>
                        <a:t>협동학습</a:t>
                      </a:r>
                      <a:endParaRPr lang="en-US" altLang="ko-KR" sz="1200" dirty="0" smtClean="0"/>
                    </a:p>
                    <a:p>
                      <a:pPr algn="ctr" latinLnBrk="1"/>
                      <a:endParaRPr lang="en-US" altLang="ko-KR" sz="1200" dirty="0" smtClean="0"/>
                    </a:p>
                  </a:txBody>
                  <a:tcPr/>
                </a:tc>
              </a:tr>
              <a:tr h="3800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212p~213p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213p~219p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220p~222p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223p~226p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227p~230p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/>
                        <a:t>230p~232p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부제목 2"/>
          <p:cNvSpPr txBox="1">
            <a:spLocks/>
          </p:cNvSpPr>
          <p:nvPr/>
        </p:nvSpPr>
        <p:spPr>
          <a:xfrm>
            <a:off x="714348" y="4429132"/>
            <a:ext cx="8086756" cy="2357454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</a:rPr>
              <a:t>6.  </a:t>
            </a:r>
            <a:r>
              <a:rPr lang="ko-KR" altLang="en-US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</a:rPr>
              <a:t>협</a:t>
            </a:r>
            <a:r>
              <a:rPr lang="ko-KR" altLang="en-US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</a:rPr>
              <a:t>  동  학  </a:t>
            </a:r>
            <a:r>
              <a:rPr lang="ko-KR" altLang="en-US" sz="36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</a:rPr>
              <a:t>습</a:t>
            </a:r>
            <a:endParaRPr lang="en-US" altLang="ko-KR" sz="36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+mn-ea"/>
            </a:endParaRPr>
          </a:p>
          <a:p>
            <a:pPr algn="ctr"/>
            <a:r>
              <a:rPr lang="en-US" altLang="ko-KR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</a:rPr>
              <a:t> </a:t>
            </a:r>
            <a:r>
              <a:rPr lang="en-US" altLang="ko-KR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n-ea"/>
              </a:rPr>
              <a:t>cooperative learning</a:t>
            </a:r>
            <a:endParaRPr lang="en-US" altLang="ko-KR" sz="2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+mn-ea"/>
            </a:endParaRPr>
          </a:p>
          <a:p>
            <a:pPr marL="342900" marR="0" lvl="0" indent="-342900" algn="ctr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altLang="ko-KR" sz="1600" b="1" dirty="0" smtClean="0">
                <a:latin typeface="+mn-ea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Puzzle3"/>
          <p:cNvSpPr>
            <a:spLocks noEditPoints="1" noChangeArrowheads="1"/>
          </p:cNvSpPr>
          <p:nvPr/>
        </p:nvSpPr>
        <p:spPr bwMode="auto">
          <a:xfrm>
            <a:off x="6011863" y="1555750"/>
            <a:ext cx="962025" cy="1657350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0" name="Puzzle2"/>
          <p:cNvSpPr>
            <a:spLocks noEditPoints="1" noChangeArrowheads="1"/>
          </p:cNvSpPr>
          <p:nvPr/>
        </p:nvSpPr>
        <p:spPr bwMode="auto">
          <a:xfrm>
            <a:off x="5795963" y="3573463"/>
            <a:ext cx="1535112" cy="1441450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1" name="Puzzle4"/>
          <p:cNvSpPr>
            <a:spLocks noEditPoints="1" noChangeArrowheads="1"/>
          </p:cNvSpPr>
          <p:nvPr/>
        </p:nvSpPr>
        <p:spPr bwMode="auto">
          <a:xfrm>
            <a:off x="1763713" y="3240088"/>
            <a:ext cx="927100" cy="1844675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2" name="Puzzle1"/>
          <p:cNvSpPr>
            <a:spLocks noEditPoints="1" noChangeArrowheads="1"/>
          </p:cNvSpPr>
          <p:nvPr/>
        </p:nvSpPr>
        <p:spPr bwMode="auto">
          <a:xfrm>
            <a:off x="1504950" y="1754188"/>
            <a:ext cx="1554163" cy="1098550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4" name="Puzzle3"/>
          <p:cNvSpPr>
            <a:spLocks noEditPoints="1" noChangeArrowheads="1"/>
          </p:cNvSpPr>
          <p:nvPr/>
        </p:nvSpPr>
        <p:spPr bwMode="auto">
          <a:xfrm>
            <a:off x="6994525" y="1628775"/>
            <a:ext cx="1033463" cy="1582738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5" name="Puzzle2"/>
          <p:cNvSpPr>
            <a:spLocks noEditPoints="1" noChangeArrowheads="1"/>
          </p:cNvSpPr>
          <p:nvPr/>
        </p:nvSpPr>
        <p:spPr bwMode="auto">
          <a:xfrm>
            <a:off x="6708775" y="3573463"/>
            <a:ext cx="1535113" cy="1441450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6" name="Puzzle4"/>
          <p:cNvSpPr>
            <a:spLocks noEditPoints="1" noChangeArrowheads="1"/>
          </p:cNvSpPr>
          <p:nvPr/>
        </p:nvSpPr>
        <p:spPr bwMode="auto">
          <a:xfrm>
            <a:off x="684213" y="3213100"/>
            <a:ext cx="927100" cy="1844675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7" name="Puzzle1"/>
          <p:cNvSpPr>
            <a:spLocks noEditPoints="1" noChangeArrowheads="1"/>
          </p:cNvSpPr>
          <p:nvPr/>
        </p:nvSpPr>
        <p:spPr bwMode="auto">
          <a:xfrm>
            <a:off x="496888" y="1682750"/>
            <a:ext cx="1554162" cy="1098550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59" name="Puzzle3"/>
          <p:cNvSpPr>
            <a:spLocks noEditPoints="1" noChangeArrowheads="1"/>
          </p:cNvSpPr>
          <p:nvPr/>
        </p:nvSpPr>
        <p:spPr bwMode="auto">
          <a:xfrm>
            <a:off x="5986463" y="476250"/>
            <a:ext cx="962025" cy="1582738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61" name="Puzzle4"/>
          <p:cNvSpPr>
            <a:spLocks noEditPoints="1" noChangeArrowheads="1"/>
          </p:cNvSpPr>
          <p:nvPr/>
        </p:nvSpPr>
        <p:spPr bwMode="auto">
          <a:xfrm>
            <a:off x="1763713" y="4292600"/>
            <a:ext cx="927100" cy="1844675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62" name="Puzzle1"/>
          <p:cNvSpPr>
            <a:spLocks noEditPoints="1" noChangeArrowheads="1"/>
          </p:cNvSpPr>
          <p:nvPr/>
        </p:nvSpPr>
        <p:spPr bwMode="auto">
          <a:xfrm>
            <a:off x="1476375" y="620713"/>
            <a:ext cx="1554163" cy="1098550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64" name="Puzzle3"/>
          <p:cNvSpPr>
            <a:spLocks noEditPoints="1" noChangeArrowheads="1"/>
          </p:cNvSpPr>
          <p:nvPr/>
        </p:nvSpPr>
        <p:spPr bwMode="auto">
          <a:xfrm>
            <a:off x="6994525" y="476250"/>
            <a:ext cx="962025" cy="1584325"/>
          </a:xfrm>
          <a:custGeom>
            <a:avLst/>
            <a:gdLst>
              <a:gd name="T0" fmla="*/ 10391 w 21600"/>
              <a:gd name="T1" fmla="*/ 15806 h 21600"/>
              <a:gd name="T2" fmla="*/ 20551 w 21600"/>
              <a:gd name="T3" fmla="*/ 21088 h 21600"/>
              <a:gd name="T4" fmla="*/ 13180 w 21600"/>
              <a:gd name="T5" fmla="*/ 13801 h 21600"/>
              <a:gd name="T6" fmla="*/ 20551 w 21600"/>
              <a:gd name="T7" fmla="*/ 7025 h 21600"/>
              <a:gd name="T8" fmla="*/ 10500 w 21600"/>
              <a:gd name="T9" fmla="*/ 52 h 21600"/>
              <a:gd name="T10" fmla="*/ 692 w 21600"/>
              <a:gd name="T11" fmla="*/ 6802 h 21600"/>
              <a:gd name="T12" fmla="*/ 8064 w 21600"/>
              <a:gd name="T13" fmla="*/ 13526 h 21600"/>
              <a:gd name="T14" fmla="*/ 692 w 21600"/>
              <a:gd name="T15" fmla="*/ 21088 h 21600"/>
              <a:gd name="T16" fmla="*/ 2273 w 21600"/>
              <a:gd name="T17" fmla="*/ 7719 h 21600"/>
              <a:gd name="T18" fmla="*/ 19149 w 21600"/>
              <a:gd name="T19" fmla="*/ 202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6625" y="20892"/>
                </a:moveTo>
                <a:lnTo>
                  <a:pt x="7105" y="21023"/>
                </a:lnTo>
                <a:lnTo>
                  <a:pt x="7513" y="21088"/>
                </a:lnTo>
                <a:lnTo>
                  <a:pt x="7922" y="21115"/>
                </a:lnTo>
                <a:lnTo>
                  <a:pt x="8242" y="21115"/>
                </a:lnTo>
                <a:lnTo>
                  <a:pt x="8544" y="21062"/>
                </a:lnTo>
                <a:lnTo>
                  <a:pt x="8810" y="20997"/>
                </a:lnTo>
                <a:lnTo>
                  <a:pt x="9023" y="20892"/>
                </a:lnTo>
                <a:lnTo>
                  <a:pt x="9148" y="20761"/>
                </a:lnTo>
                <a:lnTo>
                  <a:pt x="9290" y="20616"/>
                </a:lnTo>
                <a:lnTo>
                  <a:pt x="9361" y="20459"/>
                </a:lnTo>
                <a:lnTo>
                  <a:pt x="9396" y="20289"/>
                </a:lnTo>
                <a:lnTo>
                  <a:pt x="9396" y="20092"/>
                </a:lnTo>
                <a:lnTo>
                  <a:pt x="9325" y="19909"/>
                </a:lnTo>
                <a:lnTo>
                  <a:pt x="9219" y="19738"/>
                </a:lnTo>
                <a:lnTo>
                  <a:pt x="9094" y="19555"/>
                </a:lnTo>
                <a:lnTo>
                  <a:pt x="8917" y="19384"/>
                </a:lnTo>
                <a:lnTo>
                  <a:pt x="8650" y="19162"/>
                </a:lnTo>
                <a:lnTo>
                  <a:pt x="8437" y="18900"/>
                </a:lnTo>
                <a:lnTo>
                  <a:pt x="8277" y="18624"/>
                </a:lnTo>
                <a:lnTo>
                  <a:pt x="8135" y="18349"/>
                </a:lnTo>
                <a:lnTo>
                  <a:pt x="8028" y="18048"/>
                </a:lnTo>
                <a:lnTo>
                  <a:pt x="7993" y="17746"/>
                </a:lnTo>
                <a:lnTo>
                  <a:pt x="7993" y="17471"/>
                </a:lnTo>
                <a:lnTo>
                  <a:pt x="8028" y="17169"/>
                </a:lnTo>
                <a:lnTo>
                  <a:pt x="8135" y="16920"/>
                </a:lnTo>
                <a:lnTo>
                  <a:pt x="8277" y="16671"/>
                </a:lnTo>
                <a:lnTo>
                  <a:pt x="8366" y="16540"/>
                </a:lnTo>
                <a:lnTo>
                  <a:pt x="8473" y="16409"/>
                </a:lnTo>
                <a:lnTo>
                  <a:pt x="8615" y="16317"/>
                </a:lnTo>
                <a:lnTo>
                  <a:pt x="8739" y="16213"/>
                </a:lnTo>
                <a:lnTo>
                  <a:pt x="8881" y="16134"/>
                </a:lnTo>
                <a:lnTo>
                  <a:pt x="9059" y="16055"/>
                </a:lnTo>
                <a:lnTo>
                  <a:pt x="9254" y="15990"/>
                </a:lnTo>
                <a:lnTo>
                  <a:pt x="9432" y="15911"/>
                </a:lnTo>
                <a:lnTo>
                  <a:pt x="9663" y="15885"/>
                </a:lnTo>
                <a:lnTo>
                  <a:pt x="9876" y="15833"/>
                </a:lnTo>
                <a:lnTo>
                  <a:pt x="10142" y="15806"/>
                </a:lnTo>
                <a:lnTo>
                  <a:pt x="10391" y="15806"/>
                </a:lnTo>
                <a:lnTo>
                  <a:pt x="10728" y="15806"/>
                </a:lnTo>
                <a:lnTo>
                  <a:pt x="10995" y="15806"/>
                </a:lnTo>
                <a:lnTo>
                  <a:pt x="11279" y="15833"/>
                </a:lnTo>
                <a:lnTo>
                  <a:pt x="11546" y="15885"/>
                </a:lnTo>
                <a:lnTo>
                  <a:pt x="11776" y="15937"/>
                </a:lnTo>
                <a:lnTo>
                  <a:pt x="12025" y="15990"/>
                </a:lnTo>
                <a:lnTo>
                  <a:pt x="12221" y="16055"/>
                </a:lnTo>
                <a:lnTo>
                  <a:pt x="12434" y="16134"/>
                </a:lnTo>
                <a:lnTo>
                  <a:pt x="12611" y="16213"/>
                </a:lnTo>
                <a:lnTo>
                  <a:pt x="12771" y="16317"/>
                </a:lnTo>
                <a:lnTo>
                  <a:pt x="12913" y="16409"/>
                </a:lnTo>
                <a:lnTo>
                  <a:pt x="13038" y="16514"/>
                </a:lnTo>
                <a:lnTo>
                  <a:pt x="13251" y="16737"/>
                </a:lnTo>
                <a:lnTo>
                  <a:pt x="13428" y="16986"/>
                </a:lnTo>
                <a:lnTo>
                  <a:pt x="13517" y="17248"/>
                </a:lnTo>
                <a:lnTo>
                  <a:pt x="13588" y="17523"/>
                </a:lnTo>
                <a:lnTo>
                  <a:pt x="13588" y="17799"/>
                </a:lnTo>
                <a:lnTo>
                  <a:pt x="13517" y="18074"/>
                </a:lnTo>
                <a:lnTo>
                  <a:pt x="13428" y="18323"/>
                </a:lnTo>
                <a:lnTo>
                  <a:pt x="13286" y="18572"/>
                </a:lnTo>
                <a:lnTo>
                  <a:pt x="13109" y="18808"/>
                </a:lnTo>
                <a:lnTo>
                  <a:pt x="12878" y="19031"/>
                </a:lnTo>
                <a:lnTo>
                  <a:pt x="12434" y="19411"/>
                </a:lnTo>
                <a:lnTo>
                  <a:pt x="12132" y="19738"/>
                </a:lnTo>
                <a:lnTo>
                  <a:pt x="12025" y="19856"/>
                </a:lnTo>
                <a:lnTo>
                  <a:pt x="11919" y="20014"/>
                </a:lnTo>
                <a:lnTo>
                  <a:pt x="11883" y="20132"/>
                </a:lnTo>
                <a:lnTo>
                  <a:pt x="11883" y="20263"/>
                </a:lnTo>
                <a:lnTo>
                  <a:pt x="11883" y="20394"/>
                </a:lnTo>
                <a:lnTo>
                  <a:pt x="11954" y="20485"/>
                </a:lnTo>
                <a:lnTo>
                  <a:pt x="12061" y="20590"/>
                </a:lnTo>
                <a:lnTo>
                  <a:pt x="12185" y="20695"/>
                </a:lnTo>
                <a:lnTo>
                  <a:pt x="12327" y="20787"/>
                </a:lnTo>
                <a:lnTo>
                  <a:pt x="12540" y="20892"/>
                </a:lnTo>
                <a:lnTo>
                  <a:pt x="12771" y="20997"/>
                </a:lnTo>
                <a:lnTo>
                  <a:pt x="13073" y="21088"/>
                </a:lnTo>
                <a:lnTo>
                  <a:pt x="13428" y="21193"/>
                </a:lnTo>
                <a:lnTo>
                  <a:pt x="13873" y="21298"/>
                </a:lnTo>
                <a:lnTo>
                  <a:pt x="14317" y="21390"/>
                </a:lnTo>
                <a:lnTo>
                  <a:pt x="14778" y="21468"/>
                </a:lnTo>
                <a:lnTo>
                  <a:pt x="15294" y="21547"/>
                </a:lnTo>
                <a:lnTo>
                  <a:pt x="15809" y="21600"/>
                </a:lnTo>
                <a:lnTo>
                  <a:pt x="16359" y="21652"/>
                </a:lnTo>
                <a:lnTo>
                  <a:pt x="16875" y="21678"/>
                </a:lnTo>
                <a:lnTo>
                  <a:pt x="17407" y="21678"/>
                </a:lnTo>
                <a:lnTo>
                  <a:pt x="17958" y="21678"/>
                </a:lnTo>
                <a:lnTo>
                  <a:pt x="18473" y="21652"/>
                </a:lnTo>
                <a:lnTo>
                  <a:pt x="18953" y="21573"/>
                </a:lnTo>
                <a:lnTo>
                  <a:pt x="19397" y="21495"/>
                </a:lnTo>
                <a:lnTo>
                  <a:pt x="19841" y="21390"/>
                </a:lnTo>
                <a:lnTo>
                  <a:pt x="20214" y="21272"/>
                </a:lnTo>
                <a:lnTo>
                  <a:pt x="20551" y="21088"/>
                </a:lnTo>
                <a:lnTo>
                  <a:pt x="20480" y="20787"/>
                </a:lnTo>
                <a:lnTo>
                  <a:pt x="20409" y="20485"/>
                </a:lnTo>
                <a:lnTo>
                  <a:pt x="20356" y="20158"/>
                </a:lnTo>
                <a:lnTo>
                  <a:pt x="20356" y="19804"/>
                </a:lnTo>
                <a:lnTo>
                  <a:pt x="20321" y="19083"/>
                </a:lnTo>
                <a:lnTo>
                  <a:pt x="20356" y="18349"/>
                </a:lnTo>
                <a:lnTo>
                  <a:pt x="20409" y="17641"/>
                </a:lnTo>
                <a:lnTo>
                  <a:pt x="20480" y="17012"/>
                </a:lnTo>
                <a:lnTo>
                  <a:pt x="20551" y="16488"/>
                </a:lnTo>
                <a:lnTo>
                  <a:pt x="20551" y="16055"/>
                </a:lnTo>
                <a:lnTo>
                  <a:pt x="20551" y="15911"/>
                </a:lnTo>
                <a:lnTo>
                  <a:pt x="20445" y="15754"/>
                </a:lnTo>
                <a:lnTo>
                  <a:pt x="20356" y="15610"/>
                </a:lnTo>
                <a:lnTo>
                  <a:pt x="20178" y="15452"/>
                </a:lnTo>
                <a:lnTo>
                  <a:pt x="20001" y="15334"/>
                </a:lnTo>
                <a:lnTo>
                  <a:pt x="19770" y="15230"/>
                </a:lnTo>
                <a:lnTo>
                  <a:pt x="19521" y="15125"/>
                </a:lnTo>
                <a:lnTo>
                  <a:pt x="19290" y="15059"/>
                </a:lnTo>
                <a:lnTo>
                  <a:pt x="19024" y="15007"/>
                </a:lnTo>
                <a:lnTo>
                  <a:pt x="18740" y="14954"/>
                </a:lnTo>
                <a:lnTo>
                  <a:pt x="18509" y="14954"/>
                </a:lnTo>
                <a:lnTo>
                  <a:pt x="18225" y="14954"/>
                </a:lnTo>
                <a:lnTo>
                  <a:pt x="17994" y="15007"/>
                </a:lnTo>
                <a:lnTo>
                  <a:pt x="17763" y="15085"/>
                </a:lnTo>
                <a:lnTo>
                  <a:pt x="17550" y="15177"/>
                </a:lnTo>
                <a:lnTo>
                  <a:pt x="17372" y="15308"/>
                </a:lnTo>
                <a:lnTo>
                  <a:pt x="17176" y="15426"/>
                </a:lnTo>
                <a:lnTo>
                  <a:pt x="16928" y="15557"/>
                </a:lnTo>
                <a:lnTo>
                  <a:pt x="16661" y="15636"/>
                </a:lnTo>
                <a:lnTo>
                  <a:pt x="16359" y="15688"/>
                </a:lnTo>
                <a:lnTo>
                  <a:pt x="16022" y="15715"/>
                </a:lnTo>
                <a:lnTo>
                  <a:pt x="15667" y="15688"/>
                </a:lnTo>
                <a:lnTo>
                  <a:pt x="15294" y="15662"/>
                </a:lnTo>
                <a:lnTo>
                  <a:pt x="14956" y="15583"/>
                </a:lnTo>
                <a:lnTo>
                  <a:pt x="14619" y="15479"/>
                </a:lnTo>
                <a:lnTo>
                  <a:pt x="14281" y="15334"/>
                </a:lnTo>
                <a:lnTo>
                  <a:pt x="13961" y="15177"/>
                </a:lnTo>
                <a:lnTo>
                  <a:pt x="13695" y="14981"/>
                </a:lnTo>
                <a:lnTo>
                  <a:pt x="13588" y="14850"/>
                </a:lnTo>
                <a:lnTo>
                  <a:pt x="13482" y="14732"/>
                </a:lnTo>
                <a:lnTo>
                  <a:pt x="13393" y="14600"/>
                </a:lnTo>
                <a:lnTo>
                  <a:pt x="13322" y="14456"/>
                </a:lnTo>
                <a:lnTo>
                  <a:pt x="13251" y="14299"/>
                </a:lnTo>
                <a:lnTo>
                  <a:pt x="13215" y="14155"/>
                </a:lnTo>
                <a:lnTo>
                  <a:pt x="13180" y="13971"/>
                </a:lnTo>
                <a:lnTo>
                  <a:pt x="13180" y="13801"/>
                </a:lnTo>
                <a:lnTo>
                  <a:pt x="13180" y="13591"/>
                </a:lnTo>
                <a:lnTo>
                  <a:pt x="13215" y="13395"/>
                </a:lnTo>
                <a:lnTo>
                  <a:pt x="13251" y="13198"/>
                </a:lnTo>
                <a:lnTo>
                  <a:pt x="13322" y="13015"/>
                </a:lnTo>
                <a:lnTo>
                  <a:pt x="13393" y="12870"/>
                </a:lnTo>
                <a:lnTo>
                  <a:pt x="13482" y="12713"/>
                </a:lnTo>
                <a:lnTo>
                  <a:pt x="13588" y="12569"/>
                </a:lnTo>
                <a:lnTo>
                  <a:pt x="13730" y="12438"/>
                </a:lnTo>
                <a:lnTo>
                  <a:pt x="13997" y="12215"/>
                </a:lnTo>
                <a:lnTo>
                  <a:pt x="14334" y="12005"/>
                </a:lnTo>
                <a:lnTo>
                  <a:pt x="14690" y="11861"/>
                </a:lnTo>
                <a:lnTo>
                  <a:pt x="15063" y="11756"/>
                </a:lnTo>
                <a:lnTo>
                  <a:pt x="15436" y="11678"/>
                </a:lnTo>
                <a:lnTo>
                  <a:pt x="15809" y="11638"/>
                </a:lnTo>
                <a:lnTo>
                  <a:pt x="16182" y="11638"/>
                </a:lnTo>
                <a:lnTo>
                  <a:pt x="16555" y="11678"/>
                </a:lnTo>
                <a:lnTo>
                  <a:pt x="16910" y="11730"/>
                </a:lnTo>
                <a:lnTo>
                  <a:pt x="17248" y="11835"/>
                </a:lnTo>
                <a:lnTo>
                  <a:pt x="17514" y="11966"/>
                </a:lnTo>
                <a:lnTo>
                  <a:pt x="17763" y="12110"/>
                </a:lnTo>
                <a:lnTo>
                  <a:pt x="17887" y="12215"/>
                </a:lnTo>
                <a:lnTo>
                  <a:pt x="18065" y="12307"/>
                </a:lnTo>
                <a:lnTo>
                  <a:pt x="18260" y="12412"/>
                </a:lnTo>
                <a:lnTo>
                  <a:pt x="18438" y="12464"/>
                </a:lnTo>
                <a:lnTo>
                  <a:pt x="18669" y="12543"/>
                </a:lnTo>
                <a:lnTo>
                  <a:pt x="18882" y="12569"/>
                </a:lnTo>
                <a:lnTo>
                  <a:pt x="19113" y="12595"/>
                </a:lnTo>
                <a:lnTo>
                  <a:pt x="19361" y="12608"/>
                </a:lnTo>
                <a:lnTo>
                  <a:pt x="19592" y="12608"/>
                </a:lnTo>
                <a:lnTo>
                  <a:pt x="19841" y="12595"/>
                </a:lnTo>
                <a:lnTo>
                  <a:pt x="20072" y="12543"/>
                </a:lnTo>
                <a:lnTo>
                  <a:pt x="20321" y="12490"/>
                </a:lnTo>
                <a:lnTo>
                  <a:pt x="20551" y="12438"/>
                </a:lnTo>
                <a:lnTo>
                  <a:pt x="20800" y="12333"/>
                </a:lnTo>
                <a:lnTo>
                  <a:pt x="20996" y="12241"/>
                </a:lnTo>
                <a:lnTo>
                  <a:pt x="21244" y="12110"/>
                </a:lnTo>
                <a:lnTo>
                  <a:pt x="21298" y="12032"/>
                </a:lnTo>
                <a:lnTo>
                  <a:pt x="21404" y="11966"/>
                </a:lnTo>
                <a:lnTo>
                  <a:pt x="21475" y="11861"/>
                </a:lnTo>
                <a:lnTo>
                  <a:pt x="21511" y="11730"/>
                </a:lnTo>
                <a:lnTo>
                  <a:pt x="21617" y="11481"/>
                </a:lnTo>
                <a:lnTo>
                  <a:pt x="21653" y="11180"/>
                </a:lnTo>
                <a:lnTo>
                  <a:pt x="21653" y="10826"/>
                </a:lnTo>
                <a:lnTo>
                  <a:pt x="21653" y="10472"/>
                </a:lnTo>
                <a:lnTo>
                  <a:pt x="21582" y="10092"/>
                </a:lnTo>
                <a:lnTo>
                  <a:pt x="21511" y="9725"/>
                </a:lnTo>
                <a:lnTo>
                  <a:pt x="21298" y="8912"/>
                </a:lnTo>
                <a:lnTo>
                  <a:pt x="21067" y="8191"/>
                </a:lnTo>
                <a:lnTo>
                  <a:pt x="20800" y="7536"/>
                </a:lnTo>
                <a:lnTo>
                  <a:pt x="20551" y="7025"/>
                </a:lnTo>
                <a:lnTo>
                  <a:pt x="20001" y="7103"/>
                </a:lnTo>
                <a:lnTo>
                  <a:pt x="19432" y="7156"/>
                </a:lnTo>
                <a:lnTo>
                  <a:pt x="18846" y="7208"/>
                </a:lnTo>
                <a:lnTo>
                  <a:pt x="18225" y="7208"/>
                </a:lnTo>
                <a:lnTo>
                  <a:pt x="17656" y="7208"/>
                </a:lnTo>
                <a:lnTo>
                  <a:pt x="17070" y="7182"/>
                </a:lnTo>
                <a:lnTo>
                  <a:pt x="16484" y="7156"/>
                </a:lnTo>
                <a:lnTo>
                  <a:pt x="15986" y="7103"/>
                </a:lnTo>
                <a:lnTo>
                  <a:pt x="14992" y="6999"/>
                </a:lnTo>
                <a:lnTo>
                  <a:pt x="14210" y="6907"/>
                </a:lnTo>
                <a:lnTo>
                  <a:pt x="13695" y="6828"/>
                </a:lnTo>
                <a:lnTo>
                  <a:pt x="13517" y="6802"/>
                </a:lnTo>
                <a:lnTo>
                  <a:pt x="13073" y="6645"/>
                </a:lnTo>
                <a:lnTo>
                  <a:pt x="12700" y="6474"/>
                </a:lnTo>
                <a:lnTo>
                  <a:pt x="12363" y="6304"/>
                </a:lnTo>
                <a:lnTo>
                  <a:pt x="12132" y="6094"/>
                </a:lnTo>
                <a:lnTo>
                  <a:pt x="11919" y="5871"/>
                </a:lnTo>
                <a:lnTo>
                  <a:pt x="11776" y="5649"/>
                </a:lnTo>
                <a:lnTo>
                  <a:pt x="11688" y="5413"/>
                </a:lnTo>
                <a:lnTo>
                  <a:pt x="11617" y="5190"/>
                </a:lnTo>
                <a:lnTo>
                  <a:pt x="11617" y="4941"/>
                </a:lnTo>
                <a:lnTo>
                  <a:pt x="11652" y="4718"/>
                </a:lnTo>
                <a:lnTo>
                  <a:pt x="11723" y="4482"/>
                </a:lnTo>
                <a:lnTo>
                  <a:pt x="11812" y="4285"/>
                </a:lnTo>
                <a:lnTo>
                  <a:pt x="11919" y="4089"/>
                </a:lnTo>
                <a:lnTo>
                  <a:pt x="12096" y="3905"/>
                </a:lnTo>
                <a:lnTo>
                  <a:pt x="12292" y="3735"/>
                </a:lnTo>
                <a:lnTo>
                  <a:pt x="12505" y="3604"/>
                </a:lnTo>
                <a:lnTo>
                  <a:pt x="12700" y="3460"/>
                </a:lnTo>
                <a:lnTo>
                  <a:pt x="12878" y="3250"/>
                </a:lnTo>
                <a:lnTo>
                  <a:pt x="13038" y="3027"/>
                </a:lnTo>
                <a:lnTo>
                  <a:pt x="13180" y="2752"/>
                </a:lnTo>
                <a:lnTo>
                  <a:pt x="13286" y="2477"/>
                </a:lnTo>
                <a:lnTo>
                  <a:pt x="13322" y="2175"/>
                </a:lnTo>
                <a:lnTo>
                  <a:pt x="13357" y="1874"/>
                </a:lnTo>
                <a:lnTo>
                  <a:pt x="13286" y="1572"/>
                </a:lnTo>
                <a:lnTo>
                  <a:pt x="13180" y="1271"/>
                </a:lnTo>
                <a:lnTo>
                  <a:pt x="13038" y="983"/>
                </a:lnTo>
                <a:lnTo>
                  <a:pt x="12949" y="865"/>
                </a:lnTo>
                <a:lnTo>
                  <a:pt x="12807" y="733"/>
                </a:lnTo>
                <a:lnTo>
                  <a:pt x="12665" y="616"/>
                </a:lnTo>
                <a:lnTo>
                  <a:pt x="12505" y="511"/>
                </a:lnTo>
                <a:lnTo>
                  <a:pt x="12327" y="406"/>
                </a:lnTo>
                <a:lnTo>
                  <a:pt x="12132" y="314"/>
                </a:lnTo>
                <a:lnTo>
                  <a:pt x="11883" y="235"/>
                </a:lnTo>
                <a:lnTo>
                  <a:pt x="11652" y="183"/>
                </a:lnTo>
                <a:lnTo>
                  <a:pt x="11368" y="104"/>
                </a:lnTo>
                <a:lnTo>
                  <a:pt x="11101" y="78"/>
                </a:lnTo>
                <a:lnTo>
                  <a:pt x="10800" y="52"/>
                </a:lnTo>
                <a:lnTo>
                  <a:pt x="10444" y="52"/>
                </a:lnTo>
                <a:lnTo>
                  <a:pt x="10142" y="52"/>
                </a:lnTo>
                <a:lnTo>
                  <a:pt x="9840" y="78"/>
                </a:lnTo>
                <a:lnTo>
                  <a:pt x="9574" y="104"/>
                </a:lnTo>
                <a:lnTo>
                  <a:pt x="9325" y="157"/>
                </a:lnTo>
                <a:lnTo>
                  <a:pt x="9094" y="209"/>
                </a:lnTo>
                <a:lnTo>
                  <a:pt x="8846" y="262"/>
                </a:lnTo>
                <a:lnTo>
                  <a:pt x="8650" y="340"/>
                </a:lnTo>
                <a:lnTo>
                  <a:pt x="8437" y="432"/>
                </a:lnTo>
                <a:lnTo>
                  <a:pt x="8277" y="511"/>
                </a:lnTo>
                <a:lnTo>
                  <a:pt x="8100" y="616"/>
                </a:lnTo>
                <a:lnTo>
                  <a:pt x="7957" y="707"/>
                </a:lnTo>
                <a:lnTo>
                  <a:pt x="7833" y="838"/>
                </a:lnTo>
                <a:lnTo>
                  <a:pt x="7620" y="1061"/>
                </a:lnTo>
                <a:lnTo>
                  <a:pt x="7442" y="1336"/>
                </a:lnTo>
                <a:lnTo>
                  <a:pt x="7353" y="1599"/>
                </a:lnTo>
                <a:lnTo>
                  <a:pt x="7318" y="1900"/>
                </a:lnTo>
                <a:lnTo>
                  <a:pt x="7318" y="2175"/>
                </a:lnTo>
                <a:lnTo>
                  <a:pt x="7353" y="2450"/>
                </a:lnTo>
                <a:lnTo>
                  <a:pt x="7442" y="2726"/>
                </a:lnTo>
                <a:lnTo>
                  <a:pt x="7620" y="2975"/>
                </a:lnTo>
                <a:lnTo>
                  <a:pt x="7833" y="3198"/>
                </a:lnTo>
                <a:lnTo>
                  <a:pt x="8064" y="3433"/>
                </a:lnTo>
                <a:lnTo>
                  <a:pt x="8295" y="3630"/>
                </a:lnTo>
                <a:lnTo>
                  <a:pt x="8508" y="3853"/>
                </a:lnTo>
                <a:lnTo>
                  <a:pt x="8686" y="4089"/>
                </a:lnTo>
                <a:lnTo>
                  <a:pt x="8775" y="4312"/>
                </a:lnTo>
                <a:lnTo>
                  <a:pt x="8846" y="4561"/>
                </a:lnTo>
                <a:lnTo>
                  <a:pt x="8846" y="4810"/>
                </a:lnTo>
                <a:lnTo>
                  <a:pt x="8810" y="5059"/>
                </a:lnTo>
                <a:lnTo>
                  <a:pt x="8721" y="5295"/>
                </a:lnTo>
                <a:lnTo>
                  <a:pt x="8579" y="5544"/>
                </a:lnTo>
                <a:lnTo>
                  <a:pt x="8366" y="5766"/>
                </a:lnTo>
                <a:lnTo>
                  <a:pt x="8135" y="5976"/>
                </a:lnTo>
                <a:lnTo>
                  <a:pt x="7833" y="6199"/>
                </a:lnTo>
                <a:lnTo>
                  <a:pt x="7478" y="6369"/>
                </a:lnTo>
                <a:lnTo>
                  <a:pt x="7069" y="6527"/>
                </a:lnTo>
                <a:lnTo>
                  <a:pt x="6590" y="6671"/>
                </a:lnTo>
                <a:lnTo>
                  <a:pt x="6092" y="6802"/>
                </a:lnTo>
                <a:lnTo>
                  <a:pt x="5684" y="6802"/>
                </a:lnTo>
                <a:lnTo>
                  <a:pt x="5133" y="6802"/>
                </a:lnTo>
                <a:lnTo>
                  <a:pt x="4547" y="6802"/>
                </a:lnTo>
                <a:lnTo>
                  <a:pt x="3872" y="6802"/>
                </a:lnTo>
                <a:lnTo>
                  <a:pt x="3144" y="6802"/>
                </a:lnTo>
                <a:lnTo>
                  <a:pt x="2362" y="6802"/>
                </a:lnTo>
                <a:lnTo>
                  <a:pt x="1545" y="6802"/>
                </a:lnTo>
                <a:lnTo>
                  <a:pt x="692" y="6802"/>
                </a:lnTo>
                <a:lnTo>
                  <a:pt x="586" y="7234"/>
                </a:lnTo>
                <a:lnTo>
                  <a:pt x="461" y="7837"/>
                </a:lnTo>
                <a:lnTo>
                  <a:pt x="355" y="8493"/>
                </a:lnTo>
                <a:lnTo>
                  <a:pt x="248" y="9187"/>
                </a:lnTo>
                <a:lnTo>
                  <a:pt x="142" y="9869"/>
                </a:lnTo>
                <a:lnTo>
                  <a:pt x="106" y="10498"/>
                </a:lnTo>
                <a:lnTo>
                  <a:pt x="106" y="10983"/>
                </a:lnTo>
                <a:lnTo>
                  <a:pt x="106" y="11311"/>
                </a:lnTo>
                <a:lnTo>
                  <a:pt x="213" y="11481"/>
                </a:lnTo>
                <a:lnTo>
                  <a:pt x="319" y="11651"/>
                </a:lnTo>
                <a:lnTo>
                  <a:pt x="497" y="11783"/>
                </a:lnTo>
                <a:lnTo>
                  <a:pt x="692" y="11914"/>
                </a:lnTo>
                <a:lnTo>
                  <a:pt x="941" y="12032"/>
                </a:lnTo>
                <a:lnTo>
                  <a:pt x="1207" y="12110"/>
                </a:lnTo>
                <a:lnTo>
                  <a:pt x="1509" y="12189"/>
                </a:lnTo>
                <a:lnTo>
                  <a:pt x="1794" y="12241"/>
                </a:lnTo>
                <a:lnTo>
                  <a:pt x="2131" y="12267"/>
                </a:lnTo>
                <a:lnTo>
                  <a:pt x="2433" y="12281"/>
                </a:lnTo>
                <a:lnTo>
                  <a:pt x="2735" y="12267"/>
                </a:lnTo>
                <a:lnTo>
                  <a:pt x="3055" y="12241"/>
                </a:lnTo>
                <a:lnTo>
                  <a:pt x="3357" y="12189"/>
                </a:lnTo>
                <a:lnTo>
                  <a:pt x="3623" y="12084"/>
                </a:lnTo>
                <a:lnTo>
                  <a:pt x="3872" y="11979"/>
                </a:lnTo>
                <a:lnTo>
                  <a:pt x="4103" y="11861"/>
                </a:lnTo>
                <a:lnTo>
                  <a:pt x="4316" y="11704"/>
                </a:lnTo>
                <a:lnTo>
                  <a:pt x="4582" y="11612"/>
                </a:lnTo>
                <a:lnTo>
                  <a:pt x="4849" y="11533"/>
                </a:lnTo>
                <a:lnTo>
                  <a:pt x="5169" y="11507"/>
                </a:lnTo>
                <a:lnTo>
                  <a:pt x="5506" y="11481"/>
                </a:lnTo>
                <a:lnTo>
                  <a:pt x="5808" y="11507"/>
                </a:lnTo>
                <a:lnTo>
                  <a:pt x="6146" y="11560"/>
                </a:lnTo>
                <a:lnTo>
                  <a:pt x="6501" y="11651"/>
                </a:lnTo>
                <a:lnTo>
                  <a:pt x="6803" y="11783"/>
                </a:lnTo>
                <a:lnTo>
                  <a:pt x="7105" y="11940"/>
                </a:lnTo>
                <a:lnTo>
                  <a:pt x="7353" y="12110"/>
                </a:lnTo>
                <a:lnTo>
                  <a:pt x="7584" y="12333"/>
                </a:lnTo>
                <a:lnTo>
                  <a:pt x="7798" y="12595"/>
                </a:lnTo>
                <a:lnTo>
                  <a:pt x="7922" y="12870"/>
                </a:lnTo>
                <a:lnTo>
                  <a:pt x="8028" y="13198"/>
                </a:lnTo>
                <a:lnTo>
                  <a:pt x="8064" y="13526"/>
                </a:lnTo>
                <a:lnTo>
                  <a:pt x="8028" y="13775"/>
                </a:lnTo>
                <a:lnTo>
                  <a:pt x="7922" y="13998"/>
                </a:lnTo>
                <a:lnTo>
                  <a:pt x="7798" y="14220"/>
                </a:lnTo>
                <a:lnTo>
                  <a:pt x="7584" y="14404"/>
                </a:lnTo>
                <a:lnTo>
                  <a:pt x="7353" y="14574"/>
                </a:lnTo>
                <a:lnTo>
                  <a:pt x="7105" y="14732"/>
                </a:lnTo>
                <a:lnTo>
                  <a:pt x="6803" y="14850"/>
                </a:lnTo>
                <a:lnTo>
                  <a:pt x="6501" y="14954"/>
                </a:lnTo>
                <a:lnTo>
                  <a:pt x="6146" y="15033"/>
                </a:lnTo>
                <a:lnTo>
                  <a:pt x="5808" y="15085"/>
                </a:lnTo>
                <a:lnTo>
                  <a:pt x="5506" y="15085"/>
                </a:lnTo>
                <a:lnTo>
                  <a:pt x="5169" y="15059"/>
                </a:lnTo>
                <a:lnTo>
                  <a:pt x="4849" y="15007"/>
                </a:lnTo>
                <a:lnTo>
                  <a:pt x="4582" y="14902"/>
                </a:lnTo>
                <a:lnTo>
                  <a:pt x="4316" y="14784"/>
                </a:lnTo>
                <a:lnTo>
                  <a:pt x="4103" y="14600"/>
                </a:lnTo>
                <a:lnTo>
                  <a:pt x="3907" y="14430"/>
                </a:lnTo>
                <a:lnTo>
                  <a:pt x="3659" y="14299"/>
                </a:lnTo>
                <a:lnTo>
                  <a:pt x="3428" y="14194"/>
                </a:lnTo>
                <a:lnTo>
                  <a:pt x="3179" y="14129"/>
                </a:lnTo>
                <a:lnTo>
                  <a:pt x="2913" y="14102"/>
                </a:lnTo>
                <a:lnTo>
                  <a:pt x="2646" y="14102"/>
                </a:lnTo>
                <a:lnTo>
                  <a:pt x="2362" y="14129"/>
                </a:lnTo>
                <a:lnTo>
                  <a:pt x="2096" y="14168"/>
                </a:lnTo>
                <a:lnTo>
                  <a:pt x="1811" y="14273"/>
                </a:lnTo>
                <a:lnTo>
                  <a:pt x="1545" y="14378"/>
                </a:lnTo>
                <a:lnTo>
                  <a:pt x="1314" y="14496"/>
                </a:lnTo>
                <a:lnTo>
                  <a:pt x="1065" y="14653"/>
                </a:lnTo>
                <a:lnTo>
                  <a:pt x="870" y="14797"/>
                </a:lnTo>
                <a:lnTo>
                  <a:pt x="657" y="14981"/>
                </a:lnTo>
                <a:lnTo>
                  <a:pt x="497" y="15177"/>
                </a:lnTo>
                <a:lnTo>
                  <a:pt x="390" y="15413"/>
                </a:lnTo>
                <a:lnTo>
                  <a:pt x="284" y="15636"/>
                </a:lnTo>
                <a:lnTo>
                  <a:pt x="248" y="15911"/>
                </a:lnTo>
                <a:lnTo>
                  <a:pt x="284" y="16239"/>
                </a:lnTo>
                <a:lnTo>
                  <a:pt x="319" y="16566"/>
                </a:lnTo>
                <a:lnTo>
                  <a:pt x="497" y="17340"/>
                </a:lnTo>
                <a:lnTo>
                  <a:pt x="692" y="18152"/>
                </a:lnTo>
                <a:lnTo>
                  <a:pt x="799" y="18559"/>
                </a:lnTo>
                <a:lnTo>
                  <a:pt x="905" y="18978"/>
                </a:lnTo>
                <a:lnTo>
                  <a:pt x="959" y="19384"/>
                </a:lnTo>
                <a:lnTo>
                  <a:pt x="994" y="19791"/>
                </a:lnTo>
                <a:lnTo>
                  <a:pt x="994" y="20132"/>
                </a:lnTo>
                <a:lnTo>
                  <a:pt x="959" y="20485"/>
                </a:lnTo>
                <a:lnTo>
                  <a:pt x="941" y="20669"/>
                </a:lnTo>
                <a:lnTo>
                  <a:pt x="870" y="20813"/>
                </a:lnTo>
                <a:lnTo>
                  <a:pt x="799" y="20970"/>
                </a:lnTo>
                <a:lnTo>
                  <a:pt x="692" y="21088"/>
                </a:lnTo>
                <a:lnTo>
                  <a:pt x="1474" y="20997"/>
                </a:lnTo>
                <a:lnTo>
                  <a:pt x="2291" y="20866"/>
                </a:lnTo>
                <a:lnTo>
                  <a:pt x="3108" y="20787"/>
                </a:lnTo>
                <a:lnTo>
                  <a:pt x="3907" y="20721"/>
                </a:lnTo>
                <a:lnTo>
                  <a:pt x="4653" y="20695"/>
                </a:lnTo>
                <a:lnTo>
                  <a:pt x="5364" y="20695"/>
                </a:lnTo>
                <a:lnTo>
                  <a:pt x="5701" y="20721"/>
                </a:lnTo>
                <a:lnTo>
                  <a:pt x="6057" y="20761"/>
                </a:lnTo>
                <a:lnTo>
                  <a:pt x="6323" y="20813"/>
                </a:lnTo>
                <a:lnTo>
                  <a:pt x="6625" y="20892"/>
                </a:lnTo>
                <a:close/>
              </a:path>
            </a:pathLst>
          </a:custGeom>
          <a:solidFill>
            <a:srgbClr val="FFBE7D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65" name="Puzzle2"/>
          <p:cNvSpPr>
            <a:spLocks noEditPoints="1" noChangeArrowheads="1"/>
          </p:cNvSpPr>
          <p:nvPr/>
        </p:nvSpPr>
        <p:spPr bwMode="auto">
          <a:xfrm>
            <a:off x="6732588" y="4508500"/>
            <a:ext cx="1584325" cy="1441450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66" name="Puzzle4"/>
          <p:cNvSpPr>
            <a:spLocks noEditPoints="1" noChangeArrowheads="1"/>
          </p:cNvSpPr>
          <p:nvPr/>
        </p:nvSpPr>
        <p:spPr bwMode="auto">
          <a:xfrm>
            <a:off x="827088" y="4321175"/>
            <a:ext cx="927100" cy="1844675"/>
          </a:xfrm>
          <a:custGeom>
            <a:avLst/>
            <a:gdLst>
              <a:gd name="T0" fmla="*/ 8307 w 21600"/>
              <a:gd name="T1" fmla="*/ 11593 h 21600"/>
              <a:gd name="T2" fmla="*/ 453 w 21600"/>
              <a:gd name="T3" fmla="*/ 16938 h 21600"/>
              <a:gd name="T4" fmla="*/ 11500 w 21600"/>
              <a:gd name="T5" fmla="*/ 21600 h 21600"/>
              <a:gd name="T6" fmla="*/ 20920 w 21600"/>
              <a:gd name="T7" fmla="*/ 16751 h 21600"/>
              <a:gd name="T8" fmla="*/ 13972 w 21600"/>
              <a:gd name="T9" fmla="*/ 10888 h 21600"/>
              <a:gd name="T10" fmla="*/ 21033 w 21600"/>
              <a:gd name="T11" fmla="*/ 4716 h 21600"/>
              <a:gd name="T12" fmla="*/ 11102 w 21600"/>
              <a:gd name="T13" fmla="*/ 11 h 21600"/>
              <a:gd name="T14" fmla="*/ 453 w 21600"/>
              <a:gd name="T15" fmla="*/ 4716 h 21600"/>
              <a:gd name="T16" fmla="*/ 2076 w 21600"/>
              <a:gd name="T17" fmla="*/ 5664 h 21600"/>
              <a:gd name="T18" fmla="*/ 20203 w 21600"/>
              <a:gd name="T19" fmla="*/ 1598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D8EBB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67" name="Puzzle1"/>
          <p:cNvSpPr>
            <a:spLocks noEditPoints="1" noChangeArrowheads="1"/>
          </p:cNvSpPr>
          <p:nvPr/>
        </p:nvSpPr>
        <p:spPr bwMode="auto">
          <a:xfrm>
            <a:off x="468313" y="674688"/>
            <a:ext cx="1554162" cy="1098550"/>
          </a:xfrm>
          <a:custGeom>
            <a:avLst/>
            <a:gdLst>
              <a:gd name="T0" fmla="*/ 16740 w 21600"/>
              <a:gd name="T1" fmla="*/ 21078 h 21600"/>
              <a:gd name="T2" fmla="*/ 16976 w 21600"/>
              <a:gd name="T3" fmla="*/ 521 h 21600"/>
              <a:gd name="T4" fmla="*/ 4725 w 21600"/>
              <a:gd name="T5" fmla="*/ 856 h 21600"/>
              <a:gd name="T6" fmla="*/ 5040 w 21600"/>
              <a:gd name="T7" fmla="*/ 21004 h 21600"/>
              <a:gd name="T8" fmla="*/ 10811 w 21600"/>
              <a:gd name="T9" fmla="*/ 12885 h 21600"/>
              <a:gd name="T10" fmla="*/ 10845 w 21600"/>
              <a:gd name="T11" fmla="*/ 8714 h 21600"/>
              <a:gd name="T12" fmla="*/ 21600 w 21600"/>
              <a:gd name="T13" fmla="*/ 10000 h 21600"/>
              <a:gd name="T14" fmla="*/ 56 w 21600"/>
              <a:gd name="T15" fmla="*/ 10000 h 21600"/>
              <a:gd name="T16" fmla="*/ 6086 w 21600"/>
              <a:gd name="T17" fmla="*/ 2569 h 21600"/>
              <a:gd name="T18" fmla="*/ 16132 w 21600"/>
              <a:gd name="T19" fmla="*/ 1955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C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169" name="Puzzle2"/>
          <p:cNvSpPr>
            <a:spLocks noEditPoints="1" noChangeArrowheads="1"/>
          </p:cNvSpPr>
          <p:nvPr/>
        </p:nvSpPr>
        <p:spPr bwMode="auto">
          <a:xfrm>
            <a:off x="5867400" y="4508500"/>
            <a:ext cx="1512888" cy="1441450"/>
          </a:xfrm>
          <a:custGeom>
            <a:avLst/>
            <a:gdLst>
              <a:gd name="T0" fmla="*/ 11 w 21600"/>
              <a:gd name="T1" fmla="*/ 13386 h 21600"/>
              <a:gd name="T2" fmla="*/ 4202 w 21600"/>
              <a:gd name="T3" fmla="*/ 21161 h 21600"/>
              <a:gd name="T4" fmla="*/ 10400 w 21600"/>
              <a:gd name="T5" fmla="*/ 13909 h 21600"/>
              <a:gd name="T6" fmla="*/ 16821 w 21600"/>
              <a:gd name="T7" fmla="*/ 21190 h 21600"/>
              <a:gd name="T8" fmla="*/ 21600 w 21600"/>
              <a:gd name="T9" fmla="*/ 15083 h 21600"/>
              <a:gd name="T10" fmla="*/ 16889 w 21600"/>
              <a:gd name="T11" fmla="*/ 5739 h 21600"/>
              <a:gd name="T12" fmla="*/ 10800 w 21600"/>
              <a:gd name="T13" fmla="*/ 28 h 21600"/>
              <a:gd name="T14" fmla="*/ 4202 w 21600"/>
              <a:gd name="T15" fmla="*/ 5894 h 21600"/>
              <a:gd name="T16" fmla="*/ 5388 w 21600"/>
              <a:gd name="T17" fmla="*/ 6742 h 21600"/>
              <a:gd name="T18" fmla="*/ 16177 w 21600"/>
              <a:gd name="T19" fmla="*/ 2044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4247" y="12354"/>
                </a:moveTo>
                <a:lnTo>
                  <a:pt x="4134" y="12468"/>
                </a:lnTo>
                <a:lnTo>
                  <a:pt x="4010" y="12581"/>
                </a:lnTo>
                <a:lnTo>
                  <a:pt x="3897" y="12637"/>
                </a:lnTo>
                <a:lnTo>
                  <a:pt x="3773" y="12694"/>
                </a:lnTo>
                <a:lnTo>
                  <a:pt x="3637" y="12694"/>
                </a:lnTo>
                <a:lnTo>
                  <a:pt x="3524" y="12694"/>
                </a:lnTo>
                <a:lnTo>
                  <a:pt x="3400" y="12665"/>
                </a:lnTo>
                <a:lnTo>
                  <a:pt x="3287" y="12609"/>
                </a:lnTo>
                <a:lnTo>
                  <a:pt x="3027" y="12496"/>
                </a:lnTo>
                <a:lnTo>
                  <a:pt x="2790" y="12340"/>
                </a:lnTo>
                <a:lnTo>
                  <a:pt x="2530" y="12142"/>
                </a:lnTo>
                <a:lnTo>
                  <a:pt x="2293" y="11987"/>
                </a:lnTo>
                <a:lnTo>
                  <a:pt x="2033" y="11817"/>
                </a:lnTo>
                <a:lnTo>
                  <a:pt x="1773" y="11676"/>
                </a:lnTo>
                <a:lnTo>
                  <a:pt x="1638" y="11662"/>
                </a:lnTo>
                <a:lnTo>
                  <a:pt x="1513" y="11634"/>
                </a:lnTo>
                <a:lnTo>
                  <a:pt x="1378" y="11634"/>
                </a:lnTo>
                <a:lnTo>
                  <a:pt x="1253" y="11634"/>
                </a:lnTo>
                <a:lnTo>
                  <a:pt x="1118" y="11662"/>
                </a:lnTo>
                <a:lnTo>
                  <a:pt x="971" y="11732"/>
                </a:lnTo>
                <a:lnTo>
                  <a:pt x="835" y="11817"/>
                </a:lnTo>
                <a:lnTo>
                  <a:pt x="711" y="11959"/>
                </a:lnTo>
                <a:lnTo>
                  <a:pt x="553" y="12086"/>
                </a:lnTo>
                <a:lnTo>
                  <a:pt x="429" y="12284"/>
                </a:lnTo>
                <a:lnTo>
                  <a:pt x="271" y="12524"/>
                </a:lnTo>
                <a:lnTo>
                  <a:pt x="146" y="12793"/>
                </a:lnTo>
                <a:lnTo>
                  <a:pt x="79" y="12962"/>
                </a:lnTo>
                <a:lnTo>
                  <a:pt x="33" y="13146"/>
                </a:lnTo>
                <a:lnTo>
                  <a:pt x="11" y="13386"/>
                </a:lnTo>
                <a:lnTo>
                  <a:pt x="11" y="13641"/>
                </a:lnTo>
                <a:lnTo>
                  <a:pt x="33" y="13881"/>
                </a:lnTo>
                <a:lnTo>
                  <a:pt x="101" y="14150"/>
                </a:lnTo>
                <a:lnTo>
                  <a:pt x="192" y="14404"/>
                </a:lnTo>
                <a:lnTo>
                  <a:pt x="293" y="14645"/>
                </a:lnTo>
                <a:lnTo>
                  <a:pt x="451" y="14857"/>
                </a:lnTo>
                <a:lnTo>
                  <a:pt x="621" y="15054"/>
                </a:lnTo>
                <a:lnTo>
                  <a:pt x="734" y="15125"/>
                </a:lnTo>
                <a:lnTo>
                  <a:pt x="835" y="15210"/>
                </a:lnTo>
                <a:lnTo>
                  <a:pt x="948" y="15267"/>
                </a:lnTo>
                <a:lnTo>
                  <a:pt x="1084" y="15323"/>
                </a:lnTo>
                <a:lnTo>
                  <a:pt x="1208" y="15351"/>
                </a:lnTo>
                <a:lnTo>
                  <a:pt x="1355" y="15380"/>
                </a:lnTo>
                <a:lnTo>
                  <a:pt x="1513" y="15380"/>
                </a:lnTo>
                <a:lnTo>
                  <a:pt x="1683" y="15380"/>
                </a:lnTo>
                <a:lnTo>
                  <a:pt x="1864" y="15351"/>
                </a:lnTo>
                <a:lnTo>
                  <a:pt x="2033" y="15323"/>
                </a:lnTo>
                <a:lnTo>
                  <a:pt x="2225" y="15238"/>
                </a:lnTo>
                <a:lnTo>
                  <a:pt x="2428" y="15153"/>
                </a:lnTo>
                <a:lnTo>
                  <a:pt x="2745" y="15026"/>
                </a:lnTo>
                <a:lnTo>
                  <a:pt x="3005" y="14913"/>
                </a:lnTo>
                <a:lnTo>
                  <a:pt x="3264" y="14828"/>
                </a:lnTo>
                <a:lnTo>
                  <a:pt x="3513" y="14800"/>
                </a:lnTo>
                <a:lnTo>
                  <a:pt x="3615" y="14828"/>
                </a:lnTo>
                <a:lnTo>
                  <a:pt x="3728" y="14857"/>
                </a:lnTo>
                <a:lnTo>
                  <a:pt x="3807" y="14913"/>
                </a:lnTo>
                <a:lnTo>
                  <a:pt x="3920" y="14998"/>
                </a:lnTo>
                <a:lnTo>
                  <a:pt x="4010" y="15097"/>
                </a:lnTo>
                <a:lnTo>
                  <a:pt x="4089" y="15238"/>
                </a:lnTo>
                <a:lnTo>
                  <a:pt x="4179" y="15408"/>
                </a:lnTo>
                <a:lnTo>
                  <a:pt x="4247" y="15620"/>
                </a:lnTo>
                <a:lnTo>
                  <a:pt x="4326" y="15860"/>
                </a:lnTo>
                <a:lnTo>
                  <a:pt x="4394" y="16129"/>
                </a:lnTo>
                <a:lnTo>
                  <a:pt x="4439" y="16440"/>
                </a:lnTo>
                <a:lnTo>
                  <a:pt x="4507" y="16737"/>
                </a:lnTo>
                <a:lnTo>
                  <a:pt x="4552" y="17090"/>
                </a:lnTo>
                <a:lnTo>
                  <a:pt x="4575" y="17443"/>
                </a:lnTo>
                <a:lnTo>
                  <a:pt x="4586" y="17825"/>
                </a:lnTo>
                <a:lnTo>
                  <a:pt x="4586" y="18193"/>
                </a:lnTo>
                <a:lnTo>
                  <a:pt x="4586" y="18574"/>
                </a:lnTo>
                <a:lnTo>
                  <a:pt x="4586" y="18984"/>
                </a:lnTo>
                <a:lnTo>
                  <a:pt x="4552" y="19366"/>
                </a:lnTo>
                <a:lnTo>
                  <a:pt x="4507" y="19748"/>
                </a:lnTo>
                <a:lnTo>
                  <a:pt x="4462" y="20129"/>
                </a:lnTo>
                <a:lnTo>
                  <a:pt x="4371" y="20483"/>
                </a:lnTo>
                <a:lnTo>
                  <a:pt x="4292" y="20836"/>
                </a:lnTo>
                <a:lnTo>
                  <a:pt x="4202" y="21161"/>
                </a:lnTo>
                <a:lnTo>
                  <a:pt x="4744" y="21161"/>
                </a:lnTo>
                <a:lnTo>
                  <a:pt x="5264" y="21161"/>
                </a:lnTo>
                <a:lnTo>
                  <a:pt x="5784" y="21161"/>
                </a:lnTo>
                <a:lnTo>
                  <a:pt x="6235" y="21161"/>
                </a:lnTo>
                <a:lnTo>
                  <a:pt x="6676" y="21161"/>
                </a:lnTo>
                <a:lnTo>
                  <a:pt x="7060" y="21161"/>
                </a:lnTo>
                <a:lnTo>
                  <a:pt x="7410" y="21161"/>
                </a:lnTo>
                <a:lnTo>
                  <a:pt x="7670" y="21161"/>
                </a:lnTo>
                <a:lnTo>
                  <a:pt x="8020" y="21020"/>
                </a:lnTo>
                <a:lnTo>
                  <a:pt x="8303" y="20893"/>
                </a:lnTo>
                <a:lnTo>
                  <a:pt x="8563" y="20695"/>
                </a:lnTo>
                <a:lnTo>
                  <a:pt x="8800" y="20511"/>
                </a:lnTo>
                <a:lnTo>
                  <a:pt x="8969" y="20285"/>
                </a:lnTo>
                <a:lnTo>
                  <a:pt x="9150" y="20045"/>
                </a:lnTo>
                <a:lnTo>
                  <a:pt x="9252" y="19804"/>
                </a:lnTo>
                <a:lnTo>
                  <a:pt x="9342" y="19550"/>
                </a:lnTo>
                <a:lnTo>
                  <a:pt x="9410" y="19281"/>
                </a:lnTo>
                <a:lnTo>
                  <a:pt x="9433" y="19013"/>
                </a:lnTo>
                <a:lnTo>
                  <a:pt x="9433" y="18744"/>
                </a:lnTo>
                <a:lnTo>
                  <a:pt x="9387" y="18504"/>
                </a:lnTo>
                <a:lnTo>
                  <a:pt x="9320" y="18221"/>
                </a:lnTo>
                <a:lnTo>
                  <a:pt x="9207" y="17981"/>
                </a:lnTo>
                <a:lnTo>
                  <a:pt x="9105" y="17740"/>
                </a:lnTo>
                <a:lnTo>
                  <a:pt x="8924" y="17514"/>
                </a:lnTo>
                <a:lnTo>
                  <a:pt x="8777" y="17274"/>
                </a:lnTo>
                <a:lnTo>
                  <a:pt x="8642" y="17034"/>
                </a:lnTo>
                <a:lnTo>
                  <a:pt x="8563" y="16765"/>
                </a:lnTo>
                <a:lnTo>
                  <a:pt x="8472" y="16468"/>
                </a:lnTo>
                <a:lnTo>
                  <a:pt x="8450" y="16157"/>
                </a:lnTo>
                <a:lnTo>
                  <a:pt x="8450" y="15860"/>
                </a:lnTo>
                <a:lnTo>
                  <a:pt x="8472" y="15563"/>
                </a:lnTo>
                <a:lnTo>
                  <a:pt x="8540" y="15267"/>
                </a:lnTo>
                <a:lnTo>
                  <a:pt x="8642" y="14998"/>
                </a:lnTo>
                <a:lnTo>
                  <a:pt x="8777" y="14729"/>
                </a:lnTo>
                <a:lnTo>
                  <a:pt x="8868" y="14616"/>
                </a:lnTo>
                <a:lnTo>
                  <a:pt x="8969" y="14475"/>
                </a:lnTo>
                <a:lnTo>
                  <a:pt x="9060" y="14376"/>
                </a:lnTo>
                <a:lnTo>
                  <a:pt x="9184" y="14291"/>
                </a:lnTo>
                <a:lnTo>
                  <a:pt x="9297" y="14206"/>
                </a:lnTo>
                <a:lnTo>
                  <a:pt x="9433" y="14121"/>
                </a:lnTo>
                <a:lnTo>
                  <a:pt x="9579" y="14051"/>
                </a:lnTo>
                <a:lnTo>
                  <a:pt x="9726" y="13994"/>
                </a:lnTo>
                <a:lnTo>
                  <a:pt x="9884" y="13938"/>
                </a:lnTo>
                <a:lnTo>
                  <a:pt x="10054" y="13909"/>
                </a:lnTo>
                <a:lnTo>
                  <a:pt x="10257" y="13881"/>
                </a:lnTo>
                <a:lnTo>
                  <a:pt x="10449" y="13881"/>
                </a:lnTo>
                <a:lnTo>
                  <a:pt x="10664" y="13881"/>
                </a:lnTo>
                <a:lnTo>
                  <a:pt x="10856" y="13909"/>
                </a:lnTo>
                <a:lnTo>
                  <a:pt x="11037" y="13966"/>
                </a:lnTo>
                <a:lnTo>
                  <a:pt x="11206" y="14023"/>
                </a:lnTo>
                <a:lnTo>
                  <a:pt x="11353" y="14093"/>
                </a:lnTo>
                <a:lnTo>
                  <a:pt x="11511" y="14178"/>
                </a:lnTo>
                <a:lnTo>
                  <a:pt x="11635" y="14263"/>
                </a:lnTo>
                <a:lnTo>
                  <a:pt x="11748" y="14376"/>
                </a:lnTo>
                <a:lnTo>
                  <a:pt x="11861" y="14475"/>
                </a:lnTo>
                <a:lnTo>
                  <a:pt x="11941" y="14616"/>
                </a:lnTo>
                <a:lnTo>
                  <a:pt x="12031" y="14758"/>
                </a:lnTo>
                <a:lnTo>
                  <a:pt x="12099" y="14885"/>
                </a:lnTo>
                <a:lnTo>
                  <a:pt x="12200" y="15210"/>
                </a:lnTo>
                <a:lnTo>
                  <a:pt x="12268" y="15507"/>
                </a:lnTo>
                <a:lnTo>
                  <a:pt x="12291" y="15832"/>
                </a:lnTo>
                <a:lnTo>
                  <a:pt x="12291" y="16157"/>
                </a:lnTo>
                <a:lnTo>
                  <a:pt x="12246" y="16482"/>
                </a:lnTo>
                <a:lnTo>
                  <a:pt x="12178" y="16807"/>
                </a:lnTo>
                <a:lnTo>
                  <a:pt x="12099" y="17090"/>
                </a:lnTo>
                <a:lnTo>
                  <a:pt x="12008" y="17330"/>
                </a:lnTo>
                <a:lnTo>
                  <a:pt x="11884" y="17542"/>
                </a:lnTo>
                <a:lnTo>
                  <a:pt x="11748" y="17712"/>
                </a:lnTo>
                <a:lnTo>
                  <a:pt x="11613" y="17839"/>
                </a:lnTo>
                <a:lnTo>
                  <a:pt x="11489" y="18037"/>
                </a:lnTo>
                <a:lnTo>
                  <a:pt x="11398" y="18221"/>
                </a:lnTo>
                <a:lnTo>
                  <a:pt x="11319" y="18447"/>
                </a:lnTo>
                <a:lnTo>
                  <a:pt x="11251" y="18659"/>
                </a:lnTo>
                <a:lnTo>
                  <a:pt x="11206" y="18900"/>
                </a:lnTo>
                <a:lnTo>
                  <a:pt x="11184" y="19154"/>
                </a:lnTo>
                <a:lnTo>
                  <a:pt x="11184" y="19423"/>
                </a:lnTo>
                <a:lnTo>
                  <a:pt x="11229" y="19663"/>
                </a:lnTo>
                <a:lnTo>
                  <a:pt x="11297" y="19903"/>
                </a:lnTo>
                <a:lnTo>
                  <a:pt x="11376" y="20158"/>
                </a:lnTo>
                <a:lnTo>
                  <a:pt x="11511" y="20398"/>
                </a:lnTo>
                <a:lnTo>
                  <a:pt x="11681" y="20610"/>
                </a:lnTo>
                <a:lnTo>
                  <a:pt x="11884" y="20808"/>
                </a:lnTo>
                <a:lnTo>
                  <a:pt x="12121" y="20992"/>
                </a:lnTo>
                <a:lnTo>
                  <a:pt x="12404" y="21161"/>
                </a:lnTo>
                <a:lnTo>
                  <a:pt x="12528" y="21190"/>
                </a:lnTo>
                <a:lnTo>
                  <a:pt x="12856" y="21274"/>
                </a:lnTo>
                <a:lnTo>
                  <a:pt x="13330" y="21373"/>
                </a:lnTo>
                <a:lnTo>
                  <a:pt x="13963" y="21486"/>
                </a:lnTo>
                <a:lnTo>
                  <a:pt x="14313" y="21543"/>
                </a:lnTo>
                <a:lnTo>
                  <a:pt x="14652" y="21571"/>
                </a:lnTo>
                <a:lnTo>
                  <a:pt x="15025" y="21600"/>
                </a:lnTo>
                <a:lnTo>
                  <a:pt x="15409" y="21600"/>
                </a:lnTo>
                <a:lnTo>
                  <a:pt x="15782" y="21600"/>
                </a:lnTo>
                <a:lnTo>
                  <a:pt x="16177" y="21571"/>
                </a:lnTo>
                <a:lnTo>
                  <a:pt x="16516" y="21486"/>
                </a:lnTo>
                <a:lnTo>
                  <a:pt x="16889" y="21402"/>
                </a:lnTo>
                <a:lnTo>
                  <a:pt x="16821" y="21190"/>
                </a:lnTo>
                <a:lnTo>
                  <a:pt x="16776" y="20935"/>
                </a:lnTo>
                <a:lnTo>
                  <a:pt x="16742" y="20667"/>
                </a:lnTo>
                <a:lnTo>
                  <a:pt x="16719" y="20370"/>
                </a:lnTo>
                <a:lnTo>
                  <a:pt x="16697" y="19719"/>
                </a:lnTo>
                <a:lnTo>
                  <a:pt x="16697" y="19013"/>
                </a:lnTo>
                <a:lnTo>
                  <a:pt x="16719" y="18306"/>
                </a:lnTo>
                <a:lnTo>
                  <a:pt x="16753" y="17599"/>
                </a:lnTo>
                <a:lnTo>
                  <a:pt x="16821" y="16949"/>
                </a:lnTo>
                <a:lnTo>
                  <a:pt x="16889" y="16383"/>
                </a:lnTo>
                <a:lnTo>
                  <a:pt x="16934" y="16129"/>
                </a:lnTo>
                <a:lnTo>
                  <a:pt x="17002" y="15945"/>
                </a:lnTo>
                <a:lnTo>
                  <a:pt x="17081" y="15790"/>
                </a:lnTo>
                <a:lnTo>
                  <a:pt x="17194" y="15648"/>
                </a:lnTo>
                <a:lnTo>
                  <a:pt x="17318" y="15563"/>
                </a:lnTo>
                <a:lnTo>
                  <a:pt x="17453" y="15507"/>
                </a:lnTo>
                <a:lnTo>
                  <a:pt x="17600" y="15450"/>
                </a:lnTo>
                <a:lnTo>
                  <a:pt x="17758" y="15450"/>
                </a:lnTo>
                <a:lnTo>
                  <a:pt x="17905" y="15479"/>
                </a:lnTo>
                <a:lnTo>
                  <a:pt x="18064" y="15535"/>
                </a:lnTo>
                <a:lnTo>
                  <a:pt x="18233" y="15620"/>
                </a:lnTo>
                <a:lnTo>
                  <a:pt x="18380" y="15733"/>
                </a:lnTo>
                <a:lnTo>
                  <a:pt x="18561" y="15832"/>
                </a:lnTo>
                <a:lnTo>
                  <a:pt x="18707" y="15973"/>
                </a:lnTo>
                <a:lnTo>
                  <a:pt x="18866" y="16129"/>
                </a:lnTo>
                <a:lnTo>
                  <a:pt x="18990" y="16327"/>
                </a:lnTo>
                <a:lnTo>
                  <a:pt x="19125" y="16482"/>
                </a:lnTo>
                <a:lnTo>
                  <a:pt x="19295" y="16624"/>
                </a:lnTo>
                <a:lnTo>
                  <a:pt x="19464" y="16737"/>
                </a:lnTo>
                <a:lnTo>
                  <a:pt x="19668" y="16807"/>
                </a:lnTo>
                <a:lnTo>
                  <a:pt x="19860" y="16836"/>
                </a:lnTo>
                <a:lnTo>
                  <a:pt x="20052" y="16864"/>
                </a:lnTo>
                <a:lnTo>
                  <a:pt x="20266" y="16836"/>
                </a:lnTo>
                <a:lnTo>
                  <a:pt x="20470" y="16793"/>
                </a:lnTo>
                <a:lnTo>
                  <a:pt x="20662" y="16708"/>
                </a:lnTo>
                <a:lnTo>
                  <a:pt x="20854" y="16567"/>
                </a:lnTo>
                <a:lnTo>
                  <a:pt x="21035" y="16412"/>
                </a:lnTo>
                <a:lnTo>
                  <a:pt x="21182" y="16214"/>
                </a:lnTo>
                <a:lnTo>
                  <a:pt x="21340" y="16002"/>
                </a:lnTo>
                <a:lnTo>
                  <a:pt x="21441" y="15733"/>
                </a:lnTo>
                <a:lnTo>
                  <a:pt x="21532" y="15436"/>
                </a:lnTo>
                <a:lnTo>
                  <a:pt x="21600" y="15083"/>
                </a:lnTo>
                <a:lnTo>
                  <a:pt x="21600" y="14885"/>
                </a:lnTo>
                <a:lnTo>
                  <a:pt x="21600" y="14729"/>
                </a:lnTo>
                <a:lnTo>
                  <a:pt x="21600" y="14531"/>
                </a:lnTo>
                <a:lnTo>
                  <a:pt x="21577" y="14376"/>
                </a:lnTo>
                <a:lnTo>
                  <a:pt x="21532" y="14206"/>
                </a:lnTo>
                <a:lnTo>
                  <a:pt x="21487" y="14051"/>
                </a:lnTo>
                <a:lnTo>
                  <a:pt x="21419" y="13909"/>
                </a:lnTo>
                <a:lnTo>
                  <a:pt x="21351" y="13768"/>
                </a:lnTo>
                <a:lnTo>
                  <a:pt x="21204" y="13500"/>
                </a:lnTo>
                <a:lnTo>
                  <a:pt x="21035" y="13287"/>
                </a:lnTo>
                <a:lnTo>
                  <a:pt x="20809" y="13090"/>
                </a:lnTo>
                <a:lnTo>
                  <a:pt x="20594" y="12962"/>
                </a:lnTo>
                <a:lnTo>
                  <a:pt x="20357" y="12821"/>
                </a:lnTo>
                <a:lnTo>
                  <a:pt x="20120" y="12764"/>
                </a:lnTo>
                <a:lnTo>
                  <a:pt x="19882" y="12708"/>
                </a:lnTo>
                <a:lnTo>
                  <a:pt x="19645" y="12736"/>
                </a:lnTo>
                <a:lnTo>
                  <a:pt x="19430" y="12793"/>
                </a:lnTo>
                <a:lnTo>
                  <a:pt x="19227" y="12906"/>
                </a:lnTo>
                <a:lnTo>
                  <a:pt x="19148" y="12962"/>
                </a:lnTo>
                <a:lnTo>
                  <a:pt x="19058" y="13047"/>
                </a:lnTo>
                <a:lnTo>
                  <a:pt x="18990" y="13146"/>
                </a:lnTo>
                <a:lnTo>
                  <a:pt x="18911" y="13259"/>
                </a:lnTo>
                <a:lnTo>
                  <a:pt x="18775" y="13471"/>
                </a:lnTo>
                <a:lnTo>
                  <a:pt x="18628" y="13641"/>
                </a:lnTo>
                <a:lnTo>
                  <a:pt x="18470" y="13740"/>
                </a:lnTo>
                <a:lnTo>
                  <a:pt x="18301" y="13825"/>
                </a:lnTo>
                <a:lnTo>
                  <a:pt x="18143" y="13853"/>
                </a:lnTo>
                <a:lnTo>
                  <a:pt x="17973" y="13881"/>
                </a:lnTo>
                <a:lnTo>
                  <a:pt x="17804" y="13853"/>
                </a:lnTo>
                <a:lnTo>
                  <a:pt x="17646" y="13796"/>
                </a:lnTo>
                <a:lnTo>
                  <a:pt x="17499" y="13726"/>
                </a:lnTo>
                <a:lnTo>
                  <a:pt x="17341" y="13641"/>
                </a:lnTo>
                <a:lnTo>
                  <a:pt x="17216" y="13528"/>
                </a:lnTo>
                <a:lnTo>
                  <a:pt x="17103" y="13386"/>
                </a:lnTo>
                <a:lnTo>
                  <a:pt x="17024" y="13259"/>
                </a:lnTo>
                <a:lnTo>
                  <a:pt x="16934" y="13118"/>
                </a:lnTo>
                <a:lnTo>
                  <a:pt x="16889" y="12991"/>
                </a:lnTo>
                <a:lnTo>
                  <a:pt x="16889" y="12849"/>
                </a:lnTo>
                <a:lnTo>
                  <a:pt x="16889" y="12383"/>
                </a:lnTo>
                <a:lnTo>
                  <a:pt x="16889" y="11662"/>
                </a:lnTo>
                <a:lnTo>
                  <a:pt x="16889" y="10701"/>
                </a:lnTo>
                <a:lnTo>
                  <a:pt x="16889" y="9640"/>
                </a:lnTo>
                <a:lnTo>
                  <a:pt x="16889" y="8566"/>
                </a:lnTo>
                <a:lnTo>
                  <a:pt x="16889" y="7478"/>
                </a:lnTo>
                <a:lnTo>
                  <a:pt x="16889" y="6502"/>
                </a:lnTo>
                <a:lnTo>
                  <a:pt x="16889" y="5739"/>
                </a:lnTo>
                <a:lnTo>
                  <a:pt x="16674" y="5894"/>
                </a:lnTo>
                <a:lnTo>
                  <a:pt x="16414" y="6036"/>
                </a:lnTo>
                <a:lnTo>
                  <a:pt x="16154" y="6177"/>
                </a:lnTo>
                <a:lnTo>
                  <a:pt x="15849" y="6248"/>
                </a:lnTo>
                <a:lnTo>
                  <a:pt x="15544" y="6304"/>
                </a:lnTo>
                <a:lnTo>
                  <a:pt x="15217" y="6332"/>
                </a:lnTo>
                <a:lnTo>
                  <a:pt x="14866" y="6361"/>
                </a:lnTo>
                <a:lnTo>
                  <a:pt x="14550" y="6361"/>
                </a:lnTo>
                <a:lnTo>
                  <a:pt x="14200" y="6332"/>
                </a:lnTo>
                <a:lnTo>
                  <a:pt x="13850" y="6276"/>
                </a:lnTo>
                <a:lnTo>
                  <a:pt x="13522" y="6219"/>
                </a:lnTo>
                <a:lnTo>
                  <a:pt x="13206" y="6149"/>
                </a:lnTo>
                <a:lnTo>
                  <a:pt x="12901" y="6064"/>
                </a:lnTo>
                <a:lnTo>
                  <a:pt x="12618" y="5951"/>
                </a:lnTo>
                <a:lnTo>
                  <a:pt x="12358" y="5838"/>
                </a:lnTo>
                <a:lnTo>
                  <a:pt x="12121" y="5739"/>
                </a:lnTo>
                <a:lnTo>
                  <a:pt x="11941" y="5626"/>
                </a:lnTo>
                <a:lnTo>
                  <a:pt x="11794" y="5513"/>
                </a:lnTo>
                <a:lnTo>
                  <a:pt x="11658" y="5414"/>
                </a:lnTo>
                <a:lnTo>
                  <a:pt x="11556" y="5301"/>
                </a:lnTo>
                <a:lnTo>
                  <a:pt x="11466" y="5187"/>
                </a:lnTo>
                <a:lnTo>
                  <a:pt x="11398" y="5089"/>
                </a:lnTo>
                <a:lnTo>
                  <a:pt x="11376" y="4947"/>
                </a:lnTo>
                <a:lnTo>
                  <a:pt x="11353" y="4834"/>
                </a:lnTo>
                <a:lnTo>
                  <a:pt x="11353" y="4707"/>
                </a:lnTo>
                <a:lnTo>
                  <a:pt x="11376" y="4565"/>
                </a:lnTo>
                <a:lnTo>
                  <a:pt x="11443" y="4410"/>
                </a:lnTo>
                <a:lnTo>
                  <a:pt x="11511" y="4240"/>
                </a:lnTo>
                <a:lnTo>
                  <a:pt x="11703" y="3887"/>
                </a:lnTo>
                <a:lnTo>
                  <a:pt x="11986" y="3505"/>
                </a:lnTo>
                <a:lnTo>
                  <a:pt x="12144" y="3265"/>
                </a:lnTo>
                <a:lnTo>
                  <a:pt x="12246" y="3025"/>
                </a:lnTo>
                <a:lnTo>
                  <a:pt x="12336" y="2756"/>
                </a:lnTo>
                <a:lnTo>
                  <a:pt x="12404" y="2445"/>
                </a:lnTo>
                <a:lnTo>
                  <a:pt x="12438" y="2176"/>
                </a:lnTo>
                <a:lnTo>
                  <a:pt x="12438" y="1880"/>
                </a:lnTo>
                <a:lnTo>
                  <a:pt x="12404" y="1583"/>
                </a:lnTo>
                <a:lnTo>
                  <a:pt x="12336" y="1314"/>
                </a:lnTo>
                <a:lnTo>
                  <a:pt x="12246" y="1046"/>
                </a:lnTo>
                <a:lnTo>
                  <a:pt x="12099" y="791"/>
                </a:lnTo>
                <a:lnTo>
                  <a:pt x="12008" y="692"/>
                </a:lnTo>
                <a:lnTo>
                  <a:pt x="11918" y="579"/>
                </a:lnTo>
                <a:lnTo>
                  <a:pt x="11816" y="466"/>
                </a:lnTo>
                <a:lnTo>
                  <a:pt x="11703" y="381"/>
                </a:lnTo>
                <a:lnTo>
                  <a:pt x="11579" y="310"/>
                </a:lnTo>
                <a:lnTo>
                  <a:pt x="11443" y="226"/>
                </a:lnTo>
                <a:lnTo>
                  <a:pt x="11297" y="169"/>
                </a:lnTo>
                <a:lnTo>
                  <a:pt x="11138" y="113"/>
                </a:lnTo>
                <a:lnTo>
                  <a:pt x="10969" y="56"/>
                </a:lnTo>
                <a:lnTo>
                  <a:pt x="10800" y="28"/>
                </a:lnTo>
                <a:lnTo>
                  <a:pt x="10619" y="28"/>
                </a:lnTo>
                <a:lnTo>
                  <a:pt x="10404" y="28"/>
                </a:lnTo>
                <a:lnTo>
                  <a:pt x="10257" y="28"/>
                </a:lnTo>
                <a:lnTo>
                  <a:pt x="10076" y="56"/>
                </a:lnTo>
                <a:lnTo>
                  <a:pt x="9952" y="84"/>
                </a:lnTo>
                <a:lnTo>
                  <a:pt x="9794" y="141"/>
                </a:lnTo>
                <a:lnTo>
                  <a:pt x="9692" y="226"/>
                </a:lnTo>
                <a:lnTo>
                  <a:pt x="9557" y="282"/>
                </a:lnTo>
                <a:lnTo>
                  <a:pt x="9455" y="381"/>
                </a:lnTo>
                <a:lnTo>
                  <a:pt x="9365" y="466"/>
                </a:lnTo>
                <a:lnTo>
                  <a:pt x="9274" y="579"/>
                </a:lnTo>
                <a:lnTo>
                  <a:pt x="9184" y="692"/>
                </a:lnTo>
                <a:lnTo>
                  <a:pt x="9128" y="791"/>
                </a:lnTo>
                <a:lnTo>
                  <a:pt x="9060" y="932"/>
                </a:lnTo>
                <a:lnTo>
                  <a:pt x="8969" y="1201"/>
                </a:lnTo>
                <a:lnTo>
                  <a:pt x="8913" y="1498"/>
                </a:lnTo>
                <a:lnTo>
                  <a:pt x="8890" y="1795"/>
                </a:lnTo>
                <a:lnTo>
                  <a:pt x="8890" y="2120"/>
                </a:lnTo>
                <a:lnTo>
                  <a:pt x="8913" y="2445"/>
                </a:lnTo>
                <a:lnTo>
                  <a:pt x="8969" y="2756"/>
                </a:lnTo>
                <a:lnTo>
                  <a:pt x="9060" y="3081"/>
                </a:lnTo>
                <a:lnTo>
                  <a:pt x="9173" y="3378"/>
                </a:lnTo>
                <a:lnTo>
                  <a:pt x="9297" y="3647"/>
                </a:lnTo>
                <a:lnTo>
                  <a:pt x="9466" y="3887"/>
                </a:lnTo>
                <a:lnTo>
                  <a:pt x="9579" y="4085"/>
                </a:lnTo>
                <a:lnTo>
                  <a:pt x="9670" y="4269"/>
                </a:lnTo>
                <a:lnTo>
                  <a:pt x="9726" y="4467"/>
                </a:lnTo>
                <a:lnTo>
                  <a:pt x="9771" y="4650"/>
                </a:lnTo>
                <a:lnTo>
                  <a:pt x="9771" y="4834"/>
                </a:lnTo>
                <a:lnTo>
                  <a:pt x="9749" y="5032"/>
                </a:lnTo>
                <a:lnTo>
                  <a:pt x="9715" y="5216"/>
                </a:lnTo>
                <a:lnTo>
                  <a:pt x="9625" y="5385"/>
                </a:lnTo>
                <a:lnTo>
                  <a:pt x="9534" y="5513"/>
                </a:lnTo>
                <a:lnTo>
                  <a:pt x="9410" y="5626"/>
                </a:lnTo>
                <a:lnTo>
                  <a:pt x="9229" y="5710"/>
                </a:lnTo>
                <a:lnTo>
                  <a:pt x="9060" y="5767"/>
                </a:lnTo>
                <a:lnTo>
                  <a:pt x="8845" y="5767"/>
                </a:lnTo>
                <a:lnTo>
                  <a:pt x="8585" y="5739"/>
                </a:lnTo>
                <a:lnTo>
                  <a:pt x="8325" y="5654"/>
                </a:lnTo>
                <a:lnTo>
                  <a:pt x="8020" y="5513"/>
                </a:lnTo>
                <a:lnTo>
                  <a:pt x="7840" y="5442"/>
                </a:lnTo>
                <a:lnTo>
                  <a:pt x="7648" y="5385"/>
                </a:lnTo>
                <a:lnTo>
                  <a:pt x="7433" y="5329"/>
                </a:lnTo>
                <a:lnTo>
                  <a:pt x="7241" y="5301"/>
                </a:lnTo>
                <a:lnTo>
                  <a:pt x="6755" y="5301"/>
                </a:lnTo>
                <a:lnTo>
                  <a:pt x="6281" y="5329"/>
                </a:lnTo>
                <a:lnTo>
                  <a:pt x="5784" y="5385"/>
                </a:lnTo>
                <a:lnTo>
                  <a:pt x="5264" y="5498"/>
                </a:lnTo>
                <a:lnTo>
                  <a:pt x="4744" y="5597"/>
                </a:lnTo>
                <a:lnTo>
                  <a:pt x="4247" y="5739"/>
                </a:lnTo>
                <a:lnTo>
                  <a:pt x="4202" y="5894"/>
                </a:lnTo>
                <a:lnTo>
                  <a:pt x="4202" y="6191"/>
                </a:lnTo>
                <a:lnTo>
                  <a:pt x="4202" y="6545"/>
                </a:lnTo>
                <a:lnTo>
                  <a:pt x="4225" y="6954"/>
                </a:lnTo>
                <a:lnTo>
                  <a:pt x="4315" y="7930"/>
                </a:lnTo>
                <a:lnTo>
                  <a:pt x="4394" y="9018"/>
                </a:lnTo>
                <a:lnTo>
                  <a:pt x="4439" y="9570"/>
                </a:lnTo>
                <a:lnTo>
                  <a:pt x="4462" y="10107"/>
                </a:lnTo>
                <a:lnTo>
                  <a:pt x="4484" y="10630"/>
                </a:lnTo>
                <a:lnTo>
                  <a:pt x="4507" y="11082"/>
                </a:lnTo>
                <a:lnTo>
                  <a:pt x="4484" y="11520"/>
                </a:lnTo>
                <a:lnTo>
                  <a:pt x="4439" y="11874"/>
                </a:lnTo>
                <a:lnTo>
                  <a:pt x="4394" y="12029"/>
                </a:lnTo>
                <a:lnTo>
                  <a:pt x="4349" y="12171"/>
                </a:lnTo>
                <a:lnTo>
                  <a:pt x="4315" y="12284"/>
                </a:lnTo>
                <a:lnTo>
                  <a:pt x="4247" y="12354"/>
                </a:lnTo>
                <a:close/>
              </a:path>
            </a:pathLst>
          </a:custGeom>
          <a:solidFill>
            <a:srgbClr val="FFFFCC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1.32948E-6 L -0.46997 -0.04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" y="-2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19 -0.00023 L -0.46997 0.241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" y="12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5202 L 0.00261 0.252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5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32 0.05434 L 0.01232 -0.2707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9 0.03144 L 0.47691 0.033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03 0.01711 L 0.47274 0.306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4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3538 L 0.47414 0.0457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538 L 0.00173 0.2975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2 0.03353 L 0.47691 -0.2372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-13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22 -0.04208 L -0.48299 -0.325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" y="-14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5226 L 0.00278 -0.280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41 -0.02104 L -0.48299 -0.0210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2" grpId="0" animBg="1"/>
      <p:bldP spid="6154" grpId="0" animBg="1"/>
      <p:bldP spid="6155" grpId="0" animBg="1"/>
      <p:bldP spid="6156" grpId="0" animBg="1"/>
      <p:bldP spid="6157" grpId="0" animBg="1"/>
      <p:bldP spid="6159" grpId="0" animBg="1"/>
      <p:bldP spid="6161" grpId="0" animBg="1"/>
      <p:bldP spid="6162" grpId="0" animBg="1"/>
      <p:bldP spid="61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부제목 2"/>
          <p:cNvSpPr txBox="1">
            <a:spLocks/>
          </p:cNvSpPr>
          <p:nvPr/>
        </p:nvSpPr>
        <p:spPr>
          <a:xfrm>
            <a:off x="857224" y="428604"/>
            <a:ext cx="7772400" cy="2071726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(4)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성취과제 분담모형 </a:t>
            </a: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(STAD)</a:t>
            </a: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ko-KR" altLang="en-US" sz="1100" b="1" dirty="0" smtClean="0"/>
              <a:t>●</a:t>
            </a:r>
            <a:r>
              <a:rPr lang="en-US" altLang="ko-KR" sz="1100" b="1" dirty="0" smtClean="0">
                <a:solidFill>
                  <a:srgbClr val="92D050"/>
                </a:solidFill>
              </a:rPr>
              <a:t>   </a:t>
            </a:r>
            <a:r>
              <a:rPr lang="ko-KR" altLang="en-US" sz="1400" dirty="0" smtClean="0"/>
              <a:t>학생 팀 성취모형 </a:t>
            </a:r>
            <a:r>
              <a:rPr lang="en-US" altLang="ko-KR" sz="1400" dirty="0" smtClean="0"/>
              <a:t>(</a:t>
            </a:r>
            <a:r>
              <a:rPr lang="en-US" altLang="ko-KR" sz="1400" b="1" dirty="0" smtClean="0"/>
              <a:t>S</a:t>
            </a:r>
            <a:r>
              <a:rPr lang="en-US" altLang="ko-KR" sz="1400" dirty="0" smtClean="0"/>
              <a:t>tudent </a:t>
            </a:r>
            <a:r>
              <a:rPr lang="en-US" altLang="ko-KR" sz="1400" b="1" dirty="0" smtClean="0"/>
              <a:t>T</a:t>
            </a:r>
            <a:r>
              <a:rPr lang="en-US" altLang="ko-KR" sz="1400" dirty="0" smtClean="0"/>
              <a:t>eams </a:t>
            </a:r>
            <a:r>
              <a:rPr lang="en-US" altLang="ko-KR" sz="1400" b="1" dirty="0" smtClean="0"/>
              <a:t>A</a:t>
            </a:r>
            <a:r>
              <a:rPr lang="en-US" altLang="ko-KR" sz="1400" dirty="0" smtClean="0"/>
              <a:t>chievement </a:t>
            </a:r>
            <a:r>
              <a:rPr lang="en-US" altLang="ko-KR" sz="1400" b="1" dirty="0" smtClean="0"/>
              <a:t>D</a:t>
            </a:r>
            <a:r>
              <a:rPr lang="en-US" altLang="ko-KR" sz="1400" dirty="0" smtClean="0"/>
              <a:t>ivision)</a:t>
            </a:r>
          </a:p>
          <a:p>
            <a:endParaRPr lang="ko-KR" altLang="en-US" sz="1400" dirty="0" smtClean="0"/>
          </a:p>
          <a:p>
            <a:r>
              <a:rPr lang="ko-KR" altLang="en-US" sz="1100" b="1" dirty="0" smtClean="0"/>
              <a:t>●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 </a:t>
            </a:r>
            <a:r>
              <a:rPr lang="en-US" altLang="ko-KR" sz="1400" dirty="0" smtClean="0"/>
              <a:t> </a:t>
            </a:r>
            <a:r>
              <a:rPr lang="en-US" altLang="ko-KR" sz="1400" dirty="0" err="1" smtClean="0"/>
              <a:t>Slavin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등이 개발한 </a:t>
            </a:r>
            <a:r>
              <a:rPr lang="en-US" altLang="ko-KR" sz="1400" dirty="0" smtClean="0"/>
              <a:t>STL (Student Teams Learning)</a:t>
            </a:r>
            <a:r>
              <a:rPr lang="ko-KR" altLang="en-US" sz="1400" dirty="0" smtClean="0"/>
              <a:t>프로그램 중의 하나</a:t>
            </a:r>
            <a:endParaRPr lang="en-US" altLang="ko-KR" sz="1400" dirty="0" smtClean="0"/>
          </a:p>
          <a:p>
            <a:endParaRPr lang="ko-KR" altLang="en-US" sz="1400" dirty="0" smtClean="0"/>
          </a:p>
          <a:p>
            <a:r>
              <a:rPr lang="ko-KR" altLang="en-US" sz="1100" b="1" dirty="0" smtClean="0"/>
              <a:t>●</a:t>
            </a:r>
            <a:r>
              <a:rPr lang="ko-KR" altLang="en-US" sz="1400" b="1" dirty="0" smtClean="0"/>
              <a:t> </a:t>
            </a:r>
            <a:r>
              <a:rPr lang="en-US" altLang="ko-KR" sz="1400" b="1" dirty="0" smtClean="0"/>
              <a:t> 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공통중심 개념 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집단보상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개별적 </a:t>
            </a:r>
            <a:r>
              <a:rPr lang="ko-KR" altLang="en-US" sz="1400" dirty="0" err="1" smtClean="0"/>
              <a:t>책무성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성공기회의 균등</a:t>
            </a:r>
          </a:p>
          <a:p>
            <a:endParaRPr lang="en-US" altLang="ko-KR" sz="1100" b="1" dirty="0" smtClean="0">
              <a:solidFill>
                <a:srgbClr val="92D050"/>
              </a:solidFill>
            </a:endParaRP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err="1" smtClean="0"/>
              <a:t>최문실</a:t>
            </a:r>
            <a:endParaRPr lang="en-US" altLang="ko-KR" sz="1400" b="1" dirty="0" smtClean="0"/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000100" y="2071678"/>
          <a:ext cx="7643866" cy="4282991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6">
                      <a:alpha val="45000"/>
                      <a:satMod val="12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1756023"/>
                <a:gridCol w="2169205"/>
                <a:gridCol w="3718638"/>
              </a:tblGrid>
              <a:tr h="1395533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STAD</a:t>
                      </a:r>
                    </a:p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절차</a:t>
                      </a:r>
                      <a:endParaRPr lang="ko-KR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ko-KR" altLang="en-US" sz="1600" b="1" dirty="0" smtClean="0">
                          <a:solidFill>
                            <a:schemeClr val="bg1"/>
                          </a:solidFill>
                        </a:rPr>
                        <a:t>단계</a:t>
                      </a:r>
                      <a:endParaRPr lang="en-US" altLang="ko-KR" sz="16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latinLnBrk="1">
                        <a:buFontTx/>
                        <a:buNone/>
                      </a:pPr>
                      <a:r>
                        <a:rPr lang="en-US" altLang="ko-KR" sz="1600" b="1" dirty="0" smtClean="0">
                          <a:solidFill>
                            <a:schemeClr val="bg1"/>
                          </a:solidFill>
                        </a:rPr>
                        <a:t>(Home</a:t>
                      </a:r>
                      <a:r>
                        <a:rPr lang="en-US" altLang="ko-KR" sz="1600" b="1" baseline="0" dirty="0" smtClean="0">
                          <a:solidFill>
                            <a:schemeClr val="bg1"/>
                          </a:solidFill>
                        </a:rPr>
                        <a:t> Team)</a:t>
                      </a:r>
                      <a:endParaRPr lang="ko-KR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수업목표 제시</a:t>
                      </a:r>
                      <a:endParaRPr lang="en-US" altLang="ko-KR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lang="en-US" altLang="ko-KR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latinLnBrk="1">
                        <a:buFontTx/>
                        <a:buNone/>
                      </a:pP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모집단 구성</a:t>
                      </a:r>
                      <a:endParaRPr lang="en-US" altLang="ko-KR" sz="14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 latinLnBrk="1">
                        <a:buFontTx/>
                        <a:buNone/>
                      </a:pP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ko-KR" altLang="en-US" sz="1400" b="1" dirty="0" smtClean="0">
                          <a:solidFill>
                            <a:schemeClr val="bg1"/>
                          </a:solidFill>
                        </a:rPr>
                        <a:t>이질적 구성원</a:t>
                      </a:r>
                      <a:r>
                        <a:rPr lang="en-US" altLang="ko-KR" sz="1400" b="1" dirty="0" smtClean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ko-KR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2498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  <a:endParaRPr kumimoji="0" lang="en-US" altLang="ko-KR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(cooperative)</a:t>
                      </a:r>
                      <a:endParaRPr kumimoji="0" lang="ko-KR" alt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팀내</a:t>
                      </a: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협동학습</a:t>
                      </a:r>
                      <a:endParaRPr kumimoji="0" lang="en-US" altLang="ko-K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kumimoji="0" lang="en-US" altLang="ko-K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결과도출</a:t>
                      </a:r>
                      <a:r>
                        <a:rPr kumimoji="0" lang="en-US" altLang="ko-K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보고서 작성</a:t>
                      </a:r>
                      <a:endParaRPr kumimoji="0" lang="en-US" altLang="ko-K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kumimoji="0" lang="en-US" altLang="ko-KR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전체보고</a:t>
                      </a:r>
                      <a:r>
                        <a:rPr kumimoji="0" lang="en-US" altLang="ko-K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en-US" altLang="ko-K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토의</a:t>
                      </a:r>
                      <a:endParaRPr kumimoji="0" lang="en-US" altLang="ko-K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73935"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  <a:endParaRPr kumimoji="0" lang="en-US" altLang="ko-KR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(evolution)</a:t>
                      </a:r>
                      <a:endParaRPr kumimoji="0" lang="ko-KR" altLang="en-US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교사정리</a:t>
                      </a:r>
                      <a:endParaRPr kumimoji="0" lang="en-US" altLang="ko-K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kumimoji="0" lang="en-US" altLang="ko-K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개별평가</a:t>
                      </a:r>
                      <a:endParaRPr kumimoji="0" lang="en-US" altLang="ko-K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kumimoji="0" lang="en-US" altLang="ko-K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팀 점수 산출</a:t>
                      </a:r>
                      <a:endParaRPr kumimoji="0" lang="en-US" altLang="ko-K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↓</a:t>
                      </a:r>
                      <a:endParaRPr kumimoji="0" lang="en-US" altLang="ko-K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b="1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우수팀</a:t>
                      </a:r>
                      <a:r>
                        <a:rPr kumimoji="0" lang="ko-KR" alt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게시</a:t>
                      </a:r>
                      <a:r>
                        <a:rPr kumimoji="0" lang="en-US" altLang="ko-KR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보상</a:t>
                      </a:r>
                      <a:endParaRPr kumimoji="0" lang="en-US" altLang="ko-KR" sz="1400" b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 txBox="1">
            <a:spLocks/>
          </p:cNvSpPr>
          <p:nvPr/>
        </p:nvSpPr>
        <p:spPr>
          <a:xfrm>
            <a:off x="1057244" y="214290"/>
            <a:ext cx="8086756" cy="6143668"/>
          </a:xfrm>
          <a:prstGeom prst="rect">
            <a:avLst/>
          </a:prstGeom>
        </p:spPr>
        <p:txBody>
          <a:bodyPr vert="horz" lIns="100584" tIns="4572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sz="1400" baseline="0" dirty="0"/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&lt;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성취과제 분담모형의 원리</a:t>
            </a: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&gt;</a:t>
            </a: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altLang="ko-K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AutoNum type="arabicPeriod"/>
              <a:tabLst/>
              <a:defRPr/>
            </a:pPr>
            <a:endParaRPr kumimoji="0" lang="en-US" altLang="ko-KR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ko-KR" altLang="en-US" sz="1100" dirty="0" smtClean="0"/>
              <a:t>● </a:t>
            </a:r>
            <a:r>
              <a:rPr lang="en-US" altLang="ko-KR" sz="1600" dirty="0" smtClean="0"/>
              <a:t>4~5</a:t>
            </a:r>
            <a:r>
              <a:rPr lang="ko-KR" altLang="en-US" sz="1600" dirty="0" smtClean="0"/>
              <a:t>명의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이질적인 구성원으로 팀 구성</a:t>
            </a:r>
            <a:endParaRPr lang="en-US" altLang="ko-KR" sz="1600" b="1" dirty="0" smtClean="0">
              <a:solidFill>
                <a:srgbClr val="33CC33"/>
              </a:solidFill>
            </a:endParaRPr>
          </a:p>
          <a:p>
            <a:endParaRPr lang="en-US" altLang="ko-KR" sz="1600" b="1" dirty="0" smtClean="0">
              <a:solidFill>
                <a:srgbClr val="92D050"/>
              </a:solidFill>
            </a:endParaRPr>
          </a:p>
          <a:p>
            <a:endParaRPr lang="ko-KR" altLang="en-US" sz="1600" dirty="0" smtClean="0"/>
          </a:p>
          <a:p>
            <a:r>
              <a:rPr lang="ko-KR" altLang="en-US" sz="1100" dirty="0" smtClean="0"/>
              <a:t>●</a:t>
            </a:r>
            <a:r>
              <a:rPr lang="ko-KR" altLang="en-US" sz="1600" dirty="0" smtClean="0"/>
              <a:t>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다양한 학습 </a:t>
            </a:r>
            <a:r>
              <a:rPr lang="ko-KR" altLang="en-US" sz="1600" b="1" dirty="0" err="1" smtClean="0">
                <a:solidFill>
                  <a:srgbClr val="33CC33"/>
                </a:solidFill>
              </a:rPr>
              <a:t>자료원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 지향</a:t>
            </a:r>
            <a:endParaRPr lang="en-US" altLang="ko-KR" sz="1600" b="1" dirty="0" smtClean="0">
              <a:solidFill>
                <a:srgbClr val="33CC33"/>
              </a:solidFill>
            </a:endParaRPr>
          </a:p>
          <a:p>
            <a:endParaRPr lang="en-US" altLang="ko-KR" sz="1600" b="1" dirty="0" smtClean="0">
              <a:solidFill>
                <a:srgbClr val="92D050"/>
              </a:solidFill>
            </a:endParaRPr>
          </a:p>
          <a:p>
            <a:endParaRPr lang="ko-KR" altLang="en-US" sz="1600" dirty="0" smtClean="0"/>
          </a:p>
          <a:p>
            <a:r>
              <a:rPr lang="ko-KR" altLang="en-US" sz="1100" dirty="0" smtClean="0"/>
              <a:t>●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구성원 이해할 때까지 팀 학습 유지</a:t>
            </a:r>
            <a:endParaRPr lang="en-US" altLang="ko-KR" sz="1600" b="1" dirty="0" smtClean="0">
              <a:solidFill>
                <a:srgbClr val="33CC33"/>
              </a:solidFill>
            </a:endParaRPr>
          </a:p>
          <a:p>
            <a:endParaRPr lang="en-US" altLang="ko-KR" sz="1600" b="1" dirty="0" smtClean="0">
              <a:solidFill>
                <a:srgbClr val="92D050"/>
              </a:solidFill>
            </a:endParaRPr>
          </a:p>
          <a:p>
            <a:endParaRPr lang="ko-KR" altLang="en-US" sz="1600" dirty="0" smtClean="0"/>
          </a:p>
          <a:p>
            <a:r>
              <a:rPr lang="ko-KR" altLang="en-US" sz="1100" dirty="0" smtClean="0"/>
              <a:t>● </a:t>
            </a:r>
            <a:r>
              <a:rPr lang="ko-KR" altLang="en-US" sz="1600" dirty="0" smtClean="0"/>
              <a:t>역할분담 하지 않은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공동학습구조</a:t>
            </a:r>
            <a:r>
              <a:rPr lang="en-US" altLang="ko-KR" sz="1600" dirty="0" smtClean="0">
                <a:solidFill>
                  <a:srgbClr val="33CC33"/>
                </a:solidFill>
              </a:rPr>
              <a:t>,</a:t>
            </a:r>
            <a:r>
              <a:rPr lang="en-US" altLang="ko-KR" sz="1600" dirty="0" smtClean="0"/>
              <a:t> </a:t>
            </a:r>
            <a:r>
              <a:rPr lang="ko-KR" altLang="en-US" sz="1600" dirty="0" smtClean="0"/>
              <a:t>개인 성취에 개별적으로 보상되는 </a:t>
            </a:r>
            <a:endParaRPr lang="en-US" altLang="ko-KR" sz="1600" dirty="0" smtClean="0"/>
          </a:p>
          <a:p>
            <a:r>
              <a:rPr lang="ko-KR" altLang="en-US" sz="1600" b="1" dirty="0" smtClean="0">
                <a:solidFill>
                  <a:srgbClr val="92D050"/>
                </a:solidFill>
              </a:rPr>
              <a:t>    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개별보상구조</a:t>
            </a:r>
            <a:r>
              <a:rPr lang="en-US" altLang="ko-KR" sz="1600" dirty="0" smtClean="0">
                <a:solidFill>
                  <a:srgbClr val="33CC33"/>
                </a:solidFill>
              </a:rPr>
              <a:t>,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집단보상</a:t>
            </a:r>
            <a:r>
              <a:rPr lang="ko-KR" altLang="en-US" sz="1600" dirty="0" smtClean="0">
                <a:solidFill>
                  <a:srgbClr val="33CC33"/>
                </a:solidFill>
              </a:rPr>
              <a:t> 추가된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구조</a:t>
            </a:r>
            <a:endParaRPr lang="en-US" altLang="ko-KR" sz="1600" b="1" dirty="0" smtClean="0">
              <a:solidFill>
                <a:srgbClr val="33CC33"/>
              </a:solidFill>
            </a:endParaRPr>
          </a:p>
          <a:p>
            <a:endParaRPr lang="en-US" altLang="ko-KR" sz="1600" dirty="0" smtClean="0"/>
          </a:p>
          <a:p>
            <a:endParaRPr lang="ko-KR" altLang="en-US" sz="1600" dirty="0" smtClean="0"/>
          </a:p>
          <a:p>
            <a:r>
              <a:rPr lang="ko-KR" altLang="en-US" sz="1100" dirty="0" smtClean="0"/>
              <a:t>● </a:t>
            </a:r>
            <a:r>
              <a:rPr lang="ko-KR" altLang="en-US" sz="1600" dirty="0" smtClean="0"/>
              <a:t>집단보상 위해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시험 실시</a:t>
            </a:r>
            <a:endParaRPr lang="en-US" altLang="ko-KR" sz="1600" b="1" dirty="0" smtClean="0">
              <a:solidFill>
                <a:srgbClr val="33CC33"/>
              </a:solidFill>
            </a:endParaRPr>
          </a:p>
          <a:p>
            <a:endParaRPr lang="en-US" altLang="ko-KR" sz="1600" b="1" dirty="0" smtClean="0">
              <a:solidFill>
                <a:srgbClr val="92D050"/>
              </a:solidFill>
            </a:endParaRPr>
          </a:p>
          <a:p>
            <a:endParaRPr lang="en-US" altLang="ko-KR" sz="1600" b="1" dirty="0" smtClean="0">
              <a:solidFill>
                <a:srgbClr val="92D050"/>
              </a:solidFill>
            </a:endParaRPr>
          </a:p>
          <a:p>
            <a:endParaRPr lang="ko-KR" altLang="en-US" sz="1600" dirty="0" smtClean="0"/>
          </a:p>
          <a:p>
            <a:r>
              <a:rPr lang="ko-KR" altLang="en-US" dirty="0" smtClean="0">
                <a:solidFill>
                  <a:srgbClr val="33CC33"/>
                </a:solidFill>
              </a:rPr>
              <a:t>특징</a:t>
            </a:r>
            <a:r>
              <a:rPr lang="en-US" altLang="ko-KR" dirty="0" smtClean="0">
                <a:solidFill>
                  <a:srgbClr val="33CC33"/>
                </a:solidFill>
              </a:rPr>
              <a:t>: </a:t>
            </a:r>
            <a:r>
              <a:rPr lang="ko-KR" altLang="en-US" b="1" dirty="0" smtClean="0">
                <a:solidFill>
                  <a:srgbClr val="33CC33"/>
                </a:solidFill>
              </a:rPr>
              <a:t>집단보상</a:t>
            </a:r>
            <a:r>
              <a:rPr lang="en-US" altLang="ko-KR" b="1" dirty="0" smtClean="0">
                <a:solidFill>
                  <a:srgbClr val="33CC33"/>
                </a:solidFill>
              </a:rPr>
              <a:t>, </a:t>
            </a:r>
            <a:r>
              <a:rPr lang="ko-KR" altLang="en-US" b="1" dirty="0" smtClean="0">
                <a:solidFill>
                  <a:srgbClr val="33CC33"/>
                </a:solidFill>
              </a:rPr>
              <a:t>개별적 </a:t>
            </a:r>
            <a:r>
              <a:rPr lang="ko-KR" altLang="en-US" b="1" dirty="0" err="1" smtClean="0">
                <a:solidFill>
                  <a:srgbClr val="33CC33"/>
                </a:solidFill>
              </a:rPr>
              <a:t>책무성</a:t>
            </a:r>
            <a:r>
              <a:rPr lang="en-US" altLang="ko-KR" b="1" dirty="0" smtClean="0">
                <a:solidFill>
                  <a:srgbClr val="33CC33"/>
                </a:solidFill>
              </a:rPr>
              <a:t>, </a:t>
            </a:r>
            <a:r>
              <a:rPr lang="ko-KR" altLang="en-US" b="1" dirty="0" smtClean="0">
                <a:solidFill>
                  <a:srgbClr val="33CC33"/>
                </a:solidFill>
              </a:rPr>
              <a:t>성취결과의 균등 배분</a:t>
            </a:r>
            <a:endParaRPr lang="ko-KR" altLang="en-US" dirty="0" smtClean="0">
              <a:solidFill>
                <a:srgbClr val="33CC33"/>
              </a:solidFill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err="1" smtClean="0"/>
              <a:t>최문실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 txBox="1">
            <a:spLocks/>
          </p:cNvSpPr>
          <p:nvPr/>
        </p:nvSpPr>
        <p:spPr>
          <a:xfrm>
            <a:off x="1057244" y="214290"/>
            <a:ext cx="8086756" cy="6143668"/>
          </a:xfrm>
          <a:prstGeom prst="rect">
            <a:avLst/>
          </a:prstGeom>
        </p:spPr>
        <p:txBody>
          <a:bodyPr vert="horz" lIns="100584" tIns="4572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sz="1400" baseline="0" dirty="0"/>
          </a:p>
          <a:p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&lt;5&gt;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팀 경쟁 학습</a:t>
            </a: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(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Team Games Tournaments)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altLang="ko-KR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AutoNum type="arabicPeriod"/>
              <a:tabLst/>
              <a:defRPr/>
            </a:pPr>
            <a:endParaRPr kumimoji="0" lang="en-US" altLang="ko-KR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ko-KR" altLang="en-US" sz="1600" dirty="0" smtClean="0"/>
              <a:t>●  </a:t>
            </a:r>
            <a:r>
              <a:rPr lang="ko-KR" altLang="en-US" sz="1600" b="1" dirty="0" smtClean="0">
                <a:latin typeface="+mn-ea"/>
              </a:rPr>
              <a:t>팀 경쟁 학습</a:t>
            </a:r>
            <a:r>
              <a:rPr lang="en-US" altLang="ko-KR" sz="1600" b="1" dirty="0" smtClean="0">
                <a:latin typeface="+mn-ea"/>
              </a:rPr>
              <a:t>TGT(Team Games Tournaments)</a:t>
            </a:r>
          </a:p>
          <a:p>
            <a:endParaRPr lang="en-US" altLang="ko-KR" sz="1600" b="1" dirty="0" smtClean="0">
              <a:latin typeface="+mn-ea"/>
            </a:endParaRPr>
          </a:p>
          <a:p>
            <a:r>
              <a:rPr lang="en-US" altLang="ko-KR" sz="1600" dirty="0" smtClean="0">
                <a:latin typeface="+mn-ea"/>
              </a:rPr>
              <a:t>    </a:t>
            </a:r>
            <a:r>
              <a:rPr lang="en-US" altLang="ko-KR" sz="1400" dirty="0" smtClean="0">
                <a:latin typeface="+mn-ea"/>
              </a:rPr>
              <a:t>1973</a:t>
            </a:r>
            <a:r>
              <a:rPr lang="ko-KR" altLang="en-US" sz="1400" dirty="0" smtClean="0">
                <a:latin typeface="+mn-ea"/>
              </a:rPr>
              <a:t>년 </a:t>
            </a:r>
            <a:r>
              <a:rPr lang="en-US" altLang="ko-KR" sz="1400" dirty="0" err="1" smtClean="0">
                <a:latin typeface="+mn-ea"/>
              </a:rPr>
              <a:t>DavidDevries</a:t>
            </a:r>
            <a:r>
              <a:rPr lang="en-US" altLang="ko-KR" sz="1400" dirty="0" smtClean="0">
                <a:latin typeface="+mn-ea"/>
              </a:rPr>
              <a:t> </a:t>
            </a:r>
            <a:r>
              <a:rPr lang="ko-KR" altLang="en-US" sz="1400" dirty="0" smtClean="0">
                <a:latin typeface="+mn-ea"/>
              </a:rPr>
              <a:t>와 </a:t>
            </a:r>
            <a:r>
              <a:rPr lang="en-US" altLang="ko-KR" sz="1400" dirty="0" smtClean="0">
                <a:latin typeface="+mn-ea"/>
              </a:rPr>
              <a:t>Keith Edwards</a:t>
            </a:r>
            <a:r>
              <a:rPr lang="ko-KR" altLang="en-US" sz="1400" dirty="0" smtClean="0">
                <a:latin typeface="+mn-ea"/>
              </a:rPr>
              <a:t>가 개발한 모형</a:t>
            </a:r>
            <a:r>
              <a:rPr lang="en-US" altLang="ko-KR" sz="1400" dirty="0" smtClean="0">
                <a:latin typeface="+mn-ea"/>
              </a:rPr>
              <a:t>.</a:t>
            </a:r>
            <a:endParaRPr lang="ko-KR" altLang="en-US" sz="1400" dirty="0" smtClean="0">
              <a:latin typeface="+mn-ea"/>
            </a:endParaRPr>
          </a:p>
          <a:p>
            <a:endParaRPr lang="en-US" altLang="ko-KR" sz="1400" dirty="0" smtClean="0">
              <a:latin typeface="+mn-ea"/>
            </a:endParaRPr>
          </a:p>
          <a:p>
            <a:r>
              <a:rPr lang="en-US" altLang="ko-KR" sz="1400" dirty="0" smtClean="0">
                <a:latin typeface="+mn-ea"/>
              </a:rPr>
              <a:t>    STL(Student Teams Learning)</a:t>
            </a:r>
            <a:r>
              <a:rPr lang="ko-KR" altLang="en-US" sz="1400" dirty="0" smtClean="0">
                <a:latin typeface="+mn-ea"/>
              </a:rPr>
              <a:t>프로그램의 일환으로 성취과제 분담모형과 동일</a:t>
            </a:r>
            <a:r>
              <a:rPr lang="en-US" altLang="ko-KR" sz="1400" dirty="0" smtClean="0">
                <a:latin typeface="+mn-ea"/>
              </a:rPr>
              <a:t>. </a:t>
            </a:r>
            <a:endParaRPr lang="ko-KR" altLang="en-US" sz="1400" dirty="0" smtClean="0">
              <a:latin typeface="+mn-ea"/>
            </a:endParaRPr>
          </a:p>
          <a:p>
            <a:endParaRPr lang="en-US" altLang="ko-KR" sz="1400" dirty="0" smtClean="0">
              <a:latin typeface="+mn-ea"/>
            </a:endParaRPr>
          </a:p>
          <a:p>
            <a:r>
              <a:rPr lang="en-US" altLang="ko-KR" sz="1400" dirty="0" smtClean="0">
                <a:latin typeface="+mn-ea"/>
              </a:rPr>
              <a:t>    </a:t>
            </a:r>
            <a:r>
              <a:rPr lang="ko-KR" altLang="en-US" sz="1400" dirty="0" smtClean="0">
                <a:latin typeface="+mn-ea"/>
              </a:rPr>
              <a:t>팀 경쟁 학습에서는 게임을 이용하여 각 팀 간의 경쟁을 유도한다는 점</a:t>
            </a:r>
          </a:p>
          <a:p>
            <a:endParaRPr lang="en-US" altLang="ko-KR" sz="1400" dirty="0" smtClean="0">
              <a:latin typeface="+mn-ea"/>
            </a:endParaRPr>
          </a:p>
          <a:p>
            <a:r>
              <a:rPr lang="en-US" altLang="ko-KR" sz="1400" dirty="0" smtClean="0">
                <a:latin typeface="+mn-ea"/>
              </a:rPr>
              <a:t>    </a:t>
            </a:r>
            <a:r>
              <a:rPr lang="ko-KR" altLang="en-US" sz="1400" dirty="0" smtClean="0">
                <a:latin typeface="+mn-ea"/>
              </a:rPr>
              <a:t>초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중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고등학교 수학 과목에 적용되어 왔으며</a:t>
            </a:r>
            <a:r>
              <a:rPr lang="en-US" altLang="ko-KR" sz="1400" dirty="0" smtClean="0">
                <a:latin typeface="+mn-ea"/>
              </a:rPr>
              <a:t>, </a:t>
            </a:r>
            <a:r>
              <a:rPr lang="ko-KR" altLang="en-US" sz="1400" dirty="0" smtClean="0">
                <a:latin typeface="+mn-ea"/>
              </a:rPr>
              <a:t>성취과제분담 학습모형처럼</a:t>
            </a:r>
            <a:endParaRPr lang="en-US" altLang="ko-KR" sz="1400" dirty="0" smtClean="0">
              <a:latin typeface="+mn-ea"/>
            </a:endParaRPr>
          </a:p>
          <a:p>
            <a:endParaRPr lang="en-US" altLang="ko-KR" sz="1400" dirty="0" smtClean="0">
              <a:latin typeface="+mn-ea"/>
            </a:endParaRPr>
          </a:p>
          <a:p>
            <a:r>
              <a:rPr lang="en-US" altLang="ko-KR" sz="1400" dirty="0" smtClean="0">
                <a:latin typeface="+mn-ea"/>
              </a:rPr>
              <a:t>   </a:t>
            </a:r>
            <a:r>
              <a:rPr lang="ko-KR" altLang="en-US" sz="1400" dirty="0" smtClean="0">
                <a:latin typeface="+mn-ea"/>
              </a:rPr>
              <a:t> </a:t>
            </a:r>
            <a:r>
              <a:rPr lang="ko-KR" altLang="en-US" sz="1400" dirty="0" smtClean="0">
                <a:solidFill>
                  <a:srgbClr val="33CC33"/>
                </a:solidFill>
                <a:latin typeface="+mn-ea"/>
              </a:rPr>
              <a:t>전통적 수업에 비해 </a:t>
            </a:r>
            <a:r>
              <a:rPr lang="ko-KR" altLang="en-US" sz="1400" dirty="0" err="1" smtClean="0">
                <a:solidFill>
                  <a:srgbClr val="33CC33"/>
                </a:solidFill>
                <a:latin typeface="+mn-ea"/>
              </a:rPr>
              <a:t>학업성취면에서</a:t>
            </a:r>
            <a:r>
              <a:rPr lang="ko-KR" altLang="en-US" sz="1400" dirty="0" smtClean="0">
                <a:solidFill>
                  <a:srgbClr val="33CC33"/>
                </a:solidFill>
                <a:latin typeface="+mn-ea"/>
              </a:rPr>
              <a:t> </a:t>
            </a:r>
            <a:r>
              <a:rPr lang="ko-KR" altLang="en-US" sz="1400" dirty="0" smtClean="0">
                <a:latin typeface="+mn-ea"/>
              </a:rPr>
              <a:t>매우 효과적임</a:t>
            </a:r>
            <a:r>
              <a:rPr lang="en-US" altLang="ko-KR" sz="1400" dirty="0" smtClean="0">
                <a:latin typeface="+mn-ea"/>
              </a:rPr>
              <a:t>.</a:t>
            </a:r>
            <a:endParaRPr lang="ko-KR" altLang="en-US" sz="1400" dirty="0" smtClean="0">
              <a:latin typeface="+mn-ea"/>
            </a:endParaRPr>
          </a:p>
          <a:p>
            <a:endParaRPr lang="en-US" altLang="ko-KR" sz="1600" b="1" dirty="0" smtClean="0">
              <a:solidFill>
                <a:srgbClr val="92D050"/>
              </a:solidFill>
            </a:endParaRPr>
          </a:p>
          <a:p>
            <a:endParaRPr lang="en-US" altLang="ko-KR" sz="1600" b="1" dirty="0" smtClean="0">
              <a:solidFill>
                <a:srgbClr val="92D050"/>
              </a:solidFill>
            </a:endParaRPr>
          </a:p>
          <a:p>
            <a:endParaRPr lang="ko-KR" altLang="en-US" sz="1600" dirty="0" smtClean="0">
              <a:solidFill>
                <a:srgbClr val="33CC33"/>
              </a:solidFill>
            </a:endParaRPr>
          </a:p>
          <a:p>
            <a:r>
              <a:rPr lang="ko-KR" altLang="en-US" dirty="0" smtClean="0">
                <a:solidFill>
                  <a:srgbClr val="33CC33"/>
                </a:solidFill>
              </a:rPr>
              <a:t>      </a:t>
            </a:r>
            <a:r>
              <a:rPr lang="ko-KR" altLang="en-US" dirty="0" smtClean="0">
                <a:solidFill>
                  <a:srgbClr val="00CC00"/>
                </a:solidFill>
              </a:rPr>
              <a:t>특징</a:t>
            </a:r>
            <a:r>
              <a:rPr lang="en-US" altLang="ko-KR" dirty="0" smtClean="0">
                <a:solidFill>
                  <a:srgbClr val="00CC00"/>
                </a:solidFill>
              </a:rPr>
              <a:t>: </a:t>
            </a:r>
            <a:r>
              <a:rPr lang="ko-KR" altLang="en-US" b="1" dirty="0" smtClean="0">
                <a:solidFill>
                  <a:srgbClr val="00CC00"/>
                </a:solidFill>
              </a:rPr>
              <a:t>집단보상</a:t>
            </a:r>
            <a:r>
              <a:rPr lang="en-US" altLang="ko-KR" b="1" dirty="0" smtClean="0">
                <a:solidFill>
                  <a:srgbClr val="00CC00"/>
                </a:solidFill>
              </a:rPr>
              <a:t>, </a:t>
            </a:r>
            <a:r>
              <a:rPr lang="ko-KR" altLang="en-US" b="1" dirty="0" smtClean="0">
                <a:solidFill>
                  <a:srgbClr val="00CC00"/>
                </a:solidFill>
              </a:rPr>
              <a:t>개별적 </a:t>
            </a:r>
            <a:r>
              <a:rPr lang="ko-KR" altLang="en-US" b="1" dirty="0" err="1" smtClean="0">
                <a:solidFill>
                  <a:srgbClr val="00CC00"/>
                </a:solidFill>
              </a:rPr>
              <a:t>책무성</a:t>
            </a:r>
            <a:r>
              <a:rPr lang="en-US" altLang="ko-KR" b="1" dirty="0" smtClean="0">
                <a:solidFill>
                  <a:srgbClr val="00CC00"/>
                </a:solidFill>
              </a:rPr>
              <a:t>, </a:t>
            </a:r>
            <a:r>
              <a:rPr lang="ko-KR" altLang="en-US" b="1" dirty="0" smtClean="0">
                <a:solidFill>
                  <a:srgbClr val="00CC00"/>
                </a:solidFill>
              </a:rPr>
              <a:t>성취결과의 균등 배분</a:t>
            </a:r>
            <a:endParaRPr lang="ko-KR" altLang="en-US" dirty="0" smtClean="0">
              <a:solidFill>
                <a:srgbClr val="00CC00"/>
              </a:solidFill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김성용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00100" y="785794"/>
          <a:ext cx="7572428" cy="5227320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6">
                      <a:alpha val="45000"/>
                      <a:satMod val="12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2143140"/>
                <a:gridCol w="5429288"/>
              </a:tblGrid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모집단 구성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ko-KR" altLang="en-US" sz="1300" b="0" dirty="0" smtClean="0">
                          <a:solidFill>
                            <a:schemeClr val="bg1"/>
                          </a:solidFill>
                        </a:rPr>
                        <a:t>●</a:t>
                      </a:r>
                      <a:r>
                        <a:rPr kumimoji="0" lang="ko-KR" altLang="en-US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수업 목표 제시</a:t>
                      </a:r>
                      <a:endParaRPr kumimoji="0" lang="en-US" altLang="ko-KR" sz="13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Char char="-"/>
                      </a:pPr>
                      <a:endParaRPr kumimoji="0" lang="ko-KR" altLang="en-US" sz="13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ko-KR" altLang="en-US" sz="1300" b="0" dirty="0" smtClean="0">
                          <a:solidFill>
                            <a:schemeClr val="bg1"/>
                          </a:solidFill>
                        </a:rPr>
                        <a:t>● </a:t>
                      </a:r>
                      <a:r>
                        <a:rPr kumimoji="0" lang="en-US" altLang="ko-KR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4~6</a:t>
                      </a:r>
                      <a:r>
                        <a:rPr kumimoji="0" lang="ko-KR" altLang="en-US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명의 이질집단</a:t>
                      </a:r>
                      <a:r>
                        <a:rPr kumimoji="0" lang="en-US" altLang="ko-KR" sz="13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모집단 구성</a:t>
                      </a:r>
                      <a:endParaRPr kumimoji="0" lang="en-US" altLang="ko-KR" sz="13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kumimoji="0" lang="en-US" altLang="ko-KR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(</a:t>
                      </a:r>
                      <a:r>
                        <a:rPr kumimoji="0" lang="ko-KR" altLang="en-US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학습능력이 좋은 학습자</a:t>
                      </a:r>
                      <a:r>
                        <a:rPr kumimoji="0" lang="en-US" altLang="ko-KR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중간인 학습자</a:t>
                      </a:r>
                      <a:r>
                        <a:rPr kumimoji="0" lang="en-US" altLang="ko-KR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낮은 학습자로 구성</a:t>
                      </a:r>
                      <a:r>
                        <a:rPr kumimoji="0" lang="en-US" altLang="ko-KR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buFontTx/>
                        <a:buNone/>
                      </a:pPr>
                      <a:endParaRPr kumimoji="0" lang="ko-KR" altLang="en-US" sz="13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ko-KR" altLang="en-US" sz="1300" b="0" dirty="0" smtClean="0">
                          <a:solidFill>
                            <a:schemeClr val="bg1"/>
                          </a:solidFill>
                        </a:rPr>
                        <a:t>● </a:t>
                      </a:r>
                      <a:r>
                        <a:rPr kumimoji="0" lang="ko-KR" altLang="en-US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팀 구성 초기에 팀 구호와 팀 이름을 만들어서 협동정신 함양</a:t>
                      </a:r>
                      <a:r>
                        <a:rPr kumimoji="0" lang="en-US" altLang="ko-KR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endParaRPr kumimoji="0" lang="ko-KR" altLang="en-US" sz="13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ko-KR" altLang="en-US" sz="1300" b="0" dirty="0" smtClean="0">
                          <a:solidFill>
                            <a:schemeClr val="bg1"/>
                          </a:solidFill>
                        </a:rPr>
                        <a:t>● </a:t>
                      </a:r>
                      <a:r>
                        <a:rPr kumimoji="0" lang="ko-KR" altLang="en-US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시간이 어느 정도 지난 후에 팀 재구성</a:t>
                      </a:r>
                      <a:endParaRPr kumimoji="0" lang="en-US" altLang="ko-KR" sz="13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kumimoji="0" lang="en-US" altLang="ko-KR" sz="1300" b="0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en-US" altLang="ko-KR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팀 학습의 의미와 규칙 규정</a:t>
                      </a:r>
                      <a:r>
                        <a:rPr kumimoji="0" lang="en-US" altLang="ko-KR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>
                        <a:buFontTx/>
                        <a:buChar char="-"/>
                      </a:pPr>
                      <a:endParaRPr kumimoji="0" lang="ko-KR" altLang="en-US" sz="13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ko-KR" altLang="en-US" sz="1300" b="0" dirty="0" smtClean="0">
                          <a:solidFill>
                            <a:schemeClr val="bg1"/>
                          </a:solidFill>
                        </a:rPr>
                        <a:t>● </a:t>
                      </a:r>
                      <a:r>
                        <a:rPr kumimoji="0" lang="ko-KR" altLang="en-US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학습 과제지 와 정답지를 나누어준 후</a:t>
                      </a:r>
                      <a:endParaRPr kumimoji="0" lang="en-US" altLang="ko-KR" sz="13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kumimoji="0" lang="en-US" altLang="ko-KR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ko-KR" altLang="en-US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서로 </a:t>
                      </a:r>
                      <a:r>
                        <a:rPr kumimoji="0" lang="ko-KR" altLang="en-US" sz="13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짝을지어서</a:t>
                      </a:r>
                      <a:r>
                        <a:rPr kumimoji="0" lang="ko-KR" altLang="en-US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학습과제를 해결</a:t>
                      </a:r>
                      <a:r>
                        <a:rPr kumimoji="0" lang="en-US" altLang="ko-KR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endParaRPr kumimoji="0" lang="ko-KR" altLang="en-US" sz="13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ko-KR" altLang="en-US" sz="1300" b="0" dirty="0" smtClean="0">
                          <a:solidFill>
                            <a:schemeClr val="bg1"/>
                          </a:solidFill>
                        </a:rPr>
                        <a:t>● </a:t>
                      </a:r>
                      <a:r>
                        <a:rPr kumimoji="0" lang="ko-KR" altLang="en-US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팀 구성원들 모두 동료의 학습을 지원하고 교정해줌</a:t>
                      </a:r>
                      <a:r>
                        <a:rPr kumimoji="0" lang="en-US" altLang="ko-KR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buFontTx/>
                        <a:buChar char="-"/>
                      </a:pPr>
                      <a:endParaRPr kumimoji="0" lang="ko-KR" altLang="en-US" sz="13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1300" b="0" dirty="0" smtClean="0">
                          <a:solidFill>
                            <a:schemeClr val="bg1"/>
                          </a:solidFill>
                        </a:rPr>
                        <a:t>●</a:t>
                      </a:r>
                      <a:r>
                        <a:rPr kumimoji="0" lang="en-US" altLang="ko-KR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팀 구성원 모두가 학습내용을 이해할 때까지 팀 학습을 계속함</a:t>
                      </a:r>
                      <a:r>
                        <a:rPr kumimoji="0" lang="en-US" altLang="ko-KR" sz="13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3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단계</a:t>
                      </a: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팀 내 협동학습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300" b="0" dirty="0" smtClean="0">
                          <a:solidFill>
                            <a:schemeClr val="bg1"/>
                          </a:solidFill>
                        </a:rPr>
                        <a:t>●</a:t>
                      </a:r>
                      <a:r>
                        <a:rPr kumimoji="0" lang="en-US" altLang="ko-KR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토너먼트 게임</a:t>
                      </a:r>
                      <a:endParaRPr kumimoji="0" lang="en-US" altLang="ko-KR" sz="13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ko-KR" altLang="en-US" sz="13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1300" b="0" dirty="0" smtClean="0">
                          <a:solidFill>
                            <a:schemeClr val="bg1"/>
                          </a:solidFill>
                        </a:rPr>
                        <a:t>●</a:t>
                      </a:r>
                      <a:r>
                        <a:rPr kumimoji="0" lang="en-US" altLang="ko-KR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첫 주에 교사가 일정한 학습내용에 대해 </a:t>
                      </a:r>
                      <a:r>
                        <a:rPr kumimoji="0" lang="ko-KR" altLang="en-US" sz="13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팀별로</a:t>
                      </a:r>
                      <a:r>
                        <a:rPr kumimoji="0" lang="ko-KR" alt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평가를 한 후</a:t>
                      </a:r>
                      <a:r>
                        <a:rPr kumimoji="0" lang="en-US" altLang="ko-KR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kumimoji="0" lang="en-US" altLang="ko-KR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ko-KR" alt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그 다음 주부터 팀 성적이 가장 높은 팀부터 낮은 팀까지</a:t>
                      </a:r>
                      <a:endParaRPr kumimoji="0" lang="en-US" altLang="ko-KR" sz="13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ko-KR" alt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일렬로 앉힌다</a:t>
                      </a:r>
                      <a:r>
                        <a:rPr kumimoji="0" lang="en-US" altLang="ko-KR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그리고 팀 성적이 낮은 팀이 높은 팀에게</a:t>
                      </a:r>
                      <a:endParaRPr kumimoji="0" lang="en-US" altLang="ko-KR" sz="13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ko-KR" alt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도전하면서 자신의 등급을 높여감</a:t>
                      </a:r>
                      <a:r>
                        <a:rPr kumimoji="0" lang="en-US" altLang="ko-KR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3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단계 </a:t>
                      </a:r>
                      <a:endParaRPr kumimoji="0" lang="ko-KR" altLang="en-US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300" b="0" dirty="0" smtClean="0">
                          <a:solidFill>
                            <a:schemeClr val="bg1"/>
                          </a:solidFill>
                        </a:rPr>
                        <a:t>●</a:t>
                      </a:r>
                      <a:r>
                        <a:rPr kumimoji="0" lang="en-US" altLang="ko-KR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팀 점수 산출</a:t>
                      </a:r>
                      <a:endParaRPr kumimoji="0" lang="en-US" altLang="ko-KR" sz="13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ko-KR" altLang="en-US" sz="13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1300" b="0" dirty="0" smtClean="0">
                          <a:solidFill>
                            <a:schemeClr val="bg1"/>
                          </a:solidFill>
                        </a:rPr>
                        <a:t>●</a:t>
                      </a:r>
                      <a:r>
                        <a:rPr kumimoji="0" lang="en-US" altLang="ko-KR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3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우수 팀 게시와 집단 보상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부제목 2"/>
          <p:cNvSpPr txBox="1">
            <a:spLocks/>
          </p:cNvSpPr>
          <p:nvPr/>
        </p:nvSpPr>
        <p:spPr>
          <a:xfrm>
            <a:off x="914400" y="0"/>
            <a:ext cx="7772400" cy="1000132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A.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팀 경쟁학습의 절차</a:t>
            </a: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김성용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 txBox="1">
            <a:spLocks/>
          </p:cNvSpPr>
          <p:nvPr/>
        </p:nvSpPr>
        <p:spPr>
          <a:xfrm>
            <a:off x="1000100" y="214290"/>
            <a:ext cx="8086756" cy="6143668"/>
          </a:xfrm>
          <a:prstGeom prst="rect">
            <a:avLst/>
          </a:prstGeom>
        </p:spPr>
        <p:txBody>
          <a:bodyPr vert="horz" lIns="100584" tIns="4572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sz="1400" baseline="0" dirty="0"/>
          </a:p>
          <a:p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B.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팀 경쟁 학습의</a:t>
            </a: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원리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altLang="ko-KR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AutoNum type="arabicPeriod"/>
              <a:tabLst/>
              <a:defRPr/>
            </a:pPr>
            <a:endParaRPr kumimoji="0" lang="en-US" altLang="ko-KR" sz="1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ko-KR" altLang="en-US" sz="1500" dirty="0" smtClean="0"/>
              <a:t>● 성취과제 분담학습과 동일한 팀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수업방법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연습문제지를 이용한</a:t>
            </a:r>
            <a:endParaRPr lang="en-US" altLang="ko-KR" sz="1500" dirty="0" smtClean="0"/>
          </a:p>
          <a:p>
            <a:r>
              <a:rPr lang="en-US" altLang="ko-KR" sz="1500" dirty="0" smtClean="0"/>
              <a:t>     </a:t>
            </a:r>
            <a:r>
              <a:rPr lang="ko-KR" altLang="en-US" sz="1500" dirty="0" smtClean="0"/>
              <a:t> 협동학습으로 우수한 팀의 인정 등을 포함함</a:t>
            </a:r>
            <a:r>
              <a:rPr lang="en-US" altLang="ko-KR" sz="1500" dirty="0" smtClean="0"/>
              <a:t>.</a:t>
            </a:r>
            <a:endParaRPr lang="en-US" altLang="ko-KR" sz="1500" dirty="0" smtClean="0">
              <a:latin typeface="+mn-ea"/>
            </a:endParaRPr>
          </a:p>
          <a:p>
            <a:endParaRPr lang="en-US" altLang="ko-KR" sz="1500" dirty="0" smtClean="0">
              <a:latin typeface="+mn-ea"/>
            </a:endParaRPr>
          </a:p>
          <a:p>
            <a:r>
              <a:rPr lang="ko-KR" altLang="en-US" sz="1500" dirty="0" smtClean="0"/>
              <a:t>●</a:t>
            </a:r>
            <a:r>
              <a:rPr lang="en-US" altLang="ko-KR" sz="1500" dirty="0" smtClean="0">
                <a:latin typeface="+mn-ea"/>
              </a:rPr>
              <a:t> </a:t>
            </a:r>
            <a:r>
              <a:rPr lang="ko-KR" altLang="en-US" sz="1500" dirty="0" smtClean="0"/>
              <a:t>성취과제 분담학습에서는 매주 집단보상을 위해 시험을 실시하지만</a:t>
            </a:r>
            <a:endParaRPr lang="en-US" altLang="ko-KR" sz="1500" dirty="0" smtClean="0"/>
          </a:p>
          <a:p>
            <a:r>
              <a:rPr lang="en-US" altLang="ko-KR" sz="1500" dirty="0" smtClean="0"/>
              <a:t>      </a:t>
            </a:r>
            <a:r>
              <a:rPr lang="ko-KR" altLang="en-US" sz="1500" dirty="0" smtClean="0"/>
              <a:t> 팀 경쟁 학습에서는 게임을 이용하여 </a:t>
            </a:r>
            <a:r>
              <a:rPr lang="ko-KR" altLang="en-US" sz="1500" b="1" dirty="0" smtClean="0">
                <a:solidFill>
                  <a:srgbClr val="33CC33"/>
                </a:solidFill>
              </a:rPr>
              <a:t>각 팀간의 경쟁을 유도함</a:t>
            </a:r>
            <a:r>
              <a:rPr lang="en-US" altLang="ko-KR" sz="1500" b="1" dirty="0" smtClean="0">
                <a:solidFill>
                  <a:srgbClr val="33CC33"/>
                </a:solidFill>
              </a:rPr>
              <a:t>.</a:t>
            </a:r>
            <a:endParaRPr lang="ko-KR" altLang="en-US" sz="1500" b="1" dirty="0" smtClean="0">
              <a:solidFill>
                <a:srgbClr val="33CC33"/>
              </a:solidFill>
            </a:endParaRPr>
          </a:p>
          <a:p>
            <a:endParaRPr lang="ko-KR" altLang="en-US" sz="1500" dirty="0" smtClean="0">
              <a:latin typeface="+mn-ea"/>
            </a:endParaRPr>
          </a:p>
          <a:p>
            <a:endParaRPr lang="en-US" altLang="ko-KR" sz="1500" dirty="0" smtClean="0">
              <a:latin typeface="+mn-ea"/>
            </a:endParaRPr>
          </a:p>
          <a:p>
            <a:r>
              <a:rPr lang="ko-KR" altLang="en-US" sz="1500" dirty="0" smtClean="0"/>
              <a:t>●</a:t>
            </a:r>
            <a:r>
              <a:rPr lang="en-US" altLang="ko-KR" sz="1500" dirty="0" smtClean="0">
                <a:latin typeface="+mn-ea"/>
              </a:rPr>
              <a:t> </a:t>
            </a:r>
            <a:r>
              <a:rPr lang="ko-KR" altLang="en-US" sz="1500" dirty="0" smtClean="0"/>
              <a:t>집단 간의 토너먼트 게임은 개별학습 성취를 나타내는 게임이며</a:t>
            </a:r>
            <a:endParaRPr lang="en-US" altLang="ko-KR" sz="1500" dirty="0" smtClean="0"/>
          </a:p>
          <a:p>
            <a:r>
              <a:rPr lang="en-US" altLang="ko-KR" sz="1500" dirty="0" smtClean="0"/>
              <a:t>       </a:t>
            </a:r>
            <a:r>
              <a:rPr lang="ko-KR" altLang="en-US" sz="1500" b="1" dirty="0" smtClean="0">
                <a:solidFill>
                  <a:srgbClr val="33CC33"/>
                </a:solidFill>
              </a:rPr>
              <a:t>매주 최우수 팀이 선정됨</a:t>
            </a:r>
            <a:r>
              <a:rPr lang="en-US" altLang="ko-KR" sz="1500" b="1" dirty="0" smtClean="0">
                <a:solidFill>
                  <a:srgbClr val="33CC33"/>
                </a:solidFill>
              </a:rPr>
              <a:t>.</a:t>
            </a:r>
            <a:endParaRPr lang="ko-KR" altLang="en-US" sz="1500" b="1" dirty="0" smtClean="0">
              <a:solidFill>
                <a:srgbClr val="33CC33"/>
              </a:solidFill>
            </a:endParaRPr>
          </a:p>
          <a:p>
            <a:endParaRPr lang="ko-KR" altLang="en-US" sz="1500" dirty="0" smtClean="0">
              <a:latin typeface="+mn-ea"/>
            </a:endParaRPr>
          </a:p>
          <a:p>
            <a:endParaRPr lang="en-US" altLang="ko-KR" sz="1500" dirty="0" smtClean="0">
              <a:latin typeface="+mn-ea"/>
            </a:endParaRPr>
          </a:p>
          <a:p>
            <a:r>
              <a:rPr lang="ko-KR" altLang="en-US" sz="1500" dirty="0" smtClean="0"/>
              <a:t>●</a:t>
            </a:r>
            <a:r>
              <a:rPr lang="en-US" altLang="ko-KR" sz="1500" dirty="0" smtClean="0">
                <a:latin typeface="+mn-ea"/>
              </a:rPr>
              <a:t> </a:t>
            </a:r>
            <a:r>
              <a:rPr lang="ko-KR" altLang="en-US" sz="1500" dirty="0" smtClean="0"/>
              <a:t>경기방식은 학습자들이 흔히 하는 </a:t>
            </a:r>
            <a:r>
              <a:rPr lang="ko-KR" altLang="en-US" sz="1500" b="1" dirty="0" smtClean="0">
                <a:solidFill>
                  <a:srgbClr val="00CC00"/>
                </a:solidFill>
              </a:rPr>
              <a:t>‘</a:t>
            </a:r>
            <a:r>
              <a:rPr lang="ko-KR" altLang="en-US" sz="1500" b="1" dirty="0" err="1" smtClean="0">
                <a:solidFill>
                  <a:srgbClr val="00CC00"/>
                </a:solidFill>
              </a:rPr>
              <a:t>왕놀이</a:t>
            </a:r>
            <a:r>
              <a:rPr lang="ko-KR" altLang="en-US" sz="1500" b="1" dirty="0" smtClean="0">
                <a:solidFill>
                  <a:srgbClr val="00CC00"/>
                </a:solidFill>
              </a:rPr>
              <a:t>’</a:t>
            </a:r>
            <a:r>
              <a:rPr lang="ko-KR" altLang="en-US" sz="1500" dirty="0" smtClean="0"/>
              <a:t>와 유사함</a:t>
            </a:r>
            <a:r>
              <a:rPr lang="en-US" altLang="ko-KR" sz="1500" dirty="0" smtClean="0"/>
              <a:t>.</a:t>
            </a:r>
            <a:endParaRPr lang="ko-KR" altLang="en-US" sz="1500" dirty="0" smtClean="0"/>
          </a:p>
          <a:p>
            <a:endParaRPr lang="ko-KR" altLang="en-US" sz="1500" dirty="0" smtClean="0">
              <a:latin typeface="+mn-ea"/>
            </a:endParaRPr>
          </a:p>
          <a:p>
            <a:endParaRPr lang="en-US" altLang="ko-KR" sz="1500" dirty="0" smtClean="0">
              <a:latin typeface="+mn-ea"/>
            </a:endParaRPr>
          </a:p>
          <a:p>
            <a:r>
              <a:rPr lang="ko-KR" altLang="en-US" sz="1500" dirty="0" smtClean="0"/>
              <a:t>● 경기는 상황에 따라 </a:t>
            </a:r>
            <a:r>
              <a:rPr lang="ko-KR" altLang="en-US" sz="1500" dirty="0" err="1" smtClean="0"/>
              <a:t>매일하거나</a:t>
            </a:r>
            <a:r>
              <a:rPr lang="ko-KR" altLang="en-US" sz="1500" dirty="0" smtClean="0"/>
              <a:t> 매주 할 수 있으며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단 </a:t>
            </a:r>
            <a:r>
              <a:rPr lang="ko-KR" altLang="en-US" sz="1500" dirty="0" err="1" smtClean="0"/>
              <a:t>교수자는</a:t>
            </a:r>
            <a:r>
              <a:rPr lang="ko-KR" altLang="en-US" sz="1500" dirty="0" smtClean="0"/>
              <a:t> 그때그때마다</a:t>
            </a:r>
            <a:endParaRPr lang="en-US" altLang="ko-KR" sz="1500" dirty="0" smtClean="0"/>
          </a:p>
          <a:p>
            <a:r>
              <a:rPr lang="en-US" altLang="ko-KR" sz="1500" dirty="0" smtClean="0"/>
              <a:t>     </a:t>
            </a:r>
            <a:r>
              <a:rPr lang="ko-KR" altLang="en-US" sz="1500" dirty="0" smtClean="0"/>
              <a:t> 경기대상이 되는 학습내용을 미리 공지함</a:t>
            </a:r>
            <a:r>
              <a:rPr lang="en-US" altLang="ko-KR" sz="1500" dirty="0" smtClean="0"/>
              <a:t>. </a:t>
            </a:r>
            <a:r>
              <a:rPr lang="ko-KR" altLang="en-US" sz="1500" dirty="0" smtClean="0"/>
              <a:t>그리고 각 팀에서는 되도록</a:t>
            </a:r>
            <a:endParaRPr lang="en-US" altLang="ko-KR" sz="1500" dirty="0" smtClean="0"/>
          </a:p>
          <a:p>
            <a:r>
              <a:rPr lang="en-US" altLang="ko-KR" sz="1500" dirty="0" smtClean="0"/>
              <a:t>     </a:t>
            </a:r>
            <a:r>
              <a:rPr lang="ko-KR" altLang="en-US" sz="1500" dirty="0" smtClean="0"/>
              <a:t> 다양한 팀원이 경기를 위한 대표로 선발될 수 있도록 </a:t>
            </a:r>
            <a:r>
              <a:rPr lang="ko-KR" altLang="en-US" sz="1500" b="1" dirty="0" smtClean="0">
                <a:solidFill>
                  <a:srgbClr val="00CC00"/>
                </a:solidFill>
              </a:rPr>
              <a:t>규칙을 만들어 주는 것이 좋음</a:t>
            </a:r>
            <a:r>
              <a:rPr lang="en-US" altLang="ko-KR" sz="1500" b="1" dirty="0" smtClean="0">
                <a:solidFill>
                  <a:srgbClr val="00CC00"/>
                </a:solidFill>
              </a:rPr>
              <a:t>.</a:t>
            </a:r>
          </a:p>
          <a:p>
            <a:endParaRPr lang="en-US" altLang="ko-KR" sz="1500" dirty="0" smtClean="0"/>
          </a:p>
          <a:p>
            <a:r>
              <a:rPr lang="ko-KR" altLang="en-US" sz="1500" dirty="0" smtClean="0"/>
              <a:t>● 공동작업 구조로써 보상은 집단 내 협동 대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집단 외 경쟁의 원칙에 의해 주어짐</a:t>
            </a:r>
            <a:r>
              <a:rPr lang="en-US" altLang="ko-KR" sz="1500" dirty="0" smtClean="0"/>
              <a:t>.</a:t>
            </a:r>
            <a:endParaRPr lang="ko-KR" altLang="en-US" sz="1500" dirty="0" smtClean="0"/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김성용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00100" y="2285992"/>
          <a:ext cx="7572428" cy="3900980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6">
                      <a:alpha val="45000"/>
                      <a:satMod val="12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2143140"/>
                <a:gridCol w="5429288"/>
              </a:tblGrid>
              <a:tr h="1305393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 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  계</a:t>
                      </a: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모집단 구성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6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</a:rPr>
                        <a:t>●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각 학생들의 수준을 알아보고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학생들의 개인차를 고려한</a:t>
                      </a:r>
                      <a:endParaRPr kumimoji="0" lang="en-US" altLang="ko-KR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4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개별화수업을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하기 위해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프로그램화된 학습 자료를 이용하여</a:t>
                      </a:r>
                      <a:endParaRPr kumimoji="0" lang="en-US" altLang="ko-KR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개별적인 진단검사를 실시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kumimoji="0" lang="en-US" altLang="ko-KR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</a:rPr>
                        <a:t>●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4~6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명의 이질적인 구성원으로 집단구성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10627"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  계</a:t>
                      </a: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팀 내 개별학습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endParaRPr kumimoji="0" lang="ko-KR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</a:rPr>
                        <a:t>● 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각자의 수준에 맞는 단원을 개별적으로 학습한 후</a:t>
                      </a:r>
                      <a:endParaRPr kumimoji="0" lang="en-US" altLang="ko-KR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평가 학습지를 작성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kumimoji="0" lang="ko-KR" altLang="en-US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</a:rPr>
                        <a:t>●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팀 구성원들은 두 명씩 짝을 지어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문제지를 상호 교환하여 채점함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5393"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 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  계</a:t>
                      </a: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 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평 가 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</a:rPr>
                        <a:t>●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최종 검사 실시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단원평가 문제에서 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80%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이상의 점수를 받으면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ko-KR" altLang="en-US" sz="14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그단원의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최종적인 개별시험을 치르게 됨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</a:rPr>
                        <a:t>●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팀 보상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개별시험 점수의 합이 각 팀의 점수가 되고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미리 설정해 놓은 팀 점수를 초과했을 때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팀이 보상을 받게 됨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부제목 2"/>
          <p:cNvSpPr txBox="1">
            <a:spLocks/>
          </p:cNvSpPr>
          <p:nvPr/>
        </p:nvSpPr>
        <p:spPr>
          <a:xfrm>
            <a:off x="857224" y="571480"/>
            <a:ext cx="7772400" cy="1571612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&lt;6&gt;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팀 보조 개별학습</a:t>
            </a: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ko-KR" altLang="en-US" sz="1100" dirty="0" smtClean="0"/>
              <a:t>● 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슬래빈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마든</a:t>
            </a:r>
            <a:r>
              <a:rPr lang="en-US" altLang="ko-KR" sz="1600" dirty="0" smtClean="0"/>
              <a:t>,</a:t>
            </a:r>
            <a:r>
              <a:rPr lang="ko-KR" altLang="en-US" sz="1600" dirty="0" err="1" smtClean="0"/>
              <a:t>레비가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1974</a:t>
            </a:r>
            <a:r>
              <a:rPr lang="ko-KR" altLang="en-US" sz="1600" dirty="0" smtClean="0"/>
              <a:t>년에 개발했으며</a:t>
            </a:r>
            <a:r>
              <a:rPr lang="en-US" altLang="ko-KR" sz="1600" dirty="0" smtClean="0"/>
              <a:t>, STL</a:t>
            </a:r>
            <a:r>
              <a:rPr lang="ko-KR" altLang="en-US" sz="1600" dirty="0" smtClean="0"/>
              <a:t>프로그램 중의 하나임</a:t>
            </a:r>
            <a:endParaRPr lang="en-US" altLang="ko-KR" sz="1600" dirty="0" smtClean="0"/>
          </a:p>
          <a:p>
            <a:r>
              <a:rPr lang="ko-KR" altLang="en-US" sz="1100" dirty="0" smtClean="0"/>
              <a:t>● </a:t>
            </a:r>
            <a:r>
              <a:rPr lang="ko-KR" altLang="en-US" sz="1600" dirty="0" smtClean="0"/>
              <a:t> 이 모형은 협동학습과 개별학습의 혼합모형으로 수학과목에의 적용을 위한 모형임</a:t>
            </a:r>
            <a:endParaRPr lang="en-US" altLang="ko-KR" sz="16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김성용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 txBox="1">
            <a:spLocks/>
          </p:cNvSpPr>
          <p:nvPr/>
        </p:nvSpPr>
        <p:spPr>
          <a:xfrm>
            <a:off x="985838" y="-357214"/>
            <a:ext cx="8086756" cy="6143668"/>
          </a:xfrm>
          <a:prstGeom prst="rect">
            <a:avLst/>
          </a:prstGeom>
        </p:spPr>
        <p:txBody>
          <a:bodyPr vert="horz" lIns="100584" tIns="4572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sz="1400" baseline="0" dirty="0"/>
          </a:p>
          <a:p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B.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팀 보조 학습의</a:t>
            </a: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원리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altLang="ko-KR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AutoNum type="arabicPeriod"/>
              <a:tabLst/>
              <a:defRPr/>
            </a:pPr>
            <a:endParaRPr kumimoji="0" lang="en-US" altLang="ko-KR" sz="1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ko-KR" altLang="en-US" sz="1600" dirty="0" smtClean="0"/>
              <a:t>●  </a:t>
            </a:r>
            <a:r>
              <a:rPr lang="en-US" altLang="ko-KR" sz="1600" dirty="0" smtClean="0"/>
              <a:t>TAI</a:t>
            </a:r>
            <a:r>
              <a:rPr lang="ko-KR" altLang="en-US" sz="1600" dirty="0" smtClean="0"/>
              <a:t>는 수학과목에의 적용을 위한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협동학습과 개별학습의 혼합모형으로</a:t>
            </a:r>
            <a:endParaRPr lang="en-US" altLang="ko-KR" sz="1600" b="1" dirty="0" smtClean="0">
              <a:solidFill>
                <a:srgbClr val="33CC33"/>
              </a:solidFill>
            </a:endParaRPr>
          </a:p>
          <a:p>
            <a:r>
              <a:rPr lang="en-US" altLang="ko-KR" sz="1600" b="1" dirty="0" smtClean="0">
                <a:solidFill>
                  <a:srgbClr val="33F033"/>
                </a:solidFill>
              </a:rPr>
              <a:t>      </a:t>
            </a:r>
            <a:r>
              <a:rPr lang="ko-KR" altLang="en-US" sz="1600" b="1" dirty="0" smtClean="0">
                <a:solidFill>
                  <a:srgbClr val="33F033"/>
                </a:solidFill>
              </a:rPr>
              <a:t> </a:t>
            </a:r>
            <a:r>
              <a:rPr lang="en-US" altLang="ko-KR" sz="1600" dirty="0" smtClean="0"/>
              <a:t>4~6</a:t>
            </a:r>
            <a:r>
              <a:rPr lang="ko-KR" altLang="en-US" sz="1600" dirty="0" smtClean="0"/>
              <a:t>명 정도의 이질적 구성원이 한 집단으로 형성됨</a:t>
            </a:r>
          </a:p>
          <a:p>
            <a:endParaRPr lang="en-US" altLang="ko-KR" sz="1600" dirty="0" smtClean="0">
              <a:latin typeface="+mn-ea"/>
            </a:endParaRPr>
          </a:p>
          <a:p>
            <a:endParaRPr lang="en-US" altLang="ko-KR" sz="1600" dirty="0" smtClean="0">
              <a:latin typeface="+mn-ea"/>
            </a:endParaRPr>
          </a:p>
          <a:p>
            <a:r>
              <a:rPr lang="ko-KR" altLang="en-US" sz="1600" dirty="0" smtClean="0"/>
              <a:t>●</a:t>
            </a:r>
            <a:r>
              <a:rPr lang="en-US" altLang="ko-KR" sz="1600" dirty="0" smtClean="0">
                <a:latin typeface="+mn-ea"/>
              </a:rPr>
              <a:t>  </a:t>
            </a:r>
            <a:r>
              <a:rPr lang="ko-KR" altLang="en-US" sz="1600" dirty="0" smtClean="0"/>
              <a:t>대부분의 협동학습 모형이 정해진 학습진도에 따라 이루어지는 것과는 달리</a:t>
            </a:r>
            <a:r>
              <a:rPr lang="en-US" altLang="ko-KR" sz="1600" dirty="0" smtClean="0"/>
              <a:t>,</a:t>
            </a:r>
          </a:p>
          <a:p>
            <a:r>
              <a:rPr lang="en-US" altLang="ko-KR" sz="1600" dirty="0" smtClean="0"/>
              <a:t>        </a:t>
            </a:r>
            <a:r>
              <a:rPr lang="ko-KR" altLang="en-US" sz="1600" dirty="0" smtClean="0"/>
              <a:t>학습자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개개인의 능력에 따라 학습을 진행해 </a:t>
            </a:r>
            <a:r>
              <a:rPr lang="ko-KR" altLang="en-US" sz="1600" dirty="0" smtClean="0"/>
              <a:t>나가는 개별학습을</a:t>
            </a:r>
            <a:endParaRPr lang="en-US" altLang="ko-KR" sz="1600" dirty="0" smtClean="0"/>
          </a:p>
          <a:p>
            <a:r>
              <a:rPr lang="en-US" altLang="ko-KR" sz="1600" dirty="0" smtClean="0"/>
              <a:t>       </a:t>
            </a:r>
            <a:r>
              <a:rPr lang="ko-KR" altLang="en-US" sz="1600" dirty="0" smtClean="0"/>
              <a:t> 이용한다는 점이 특징임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endParaRPr lang="ko-KR" altLang="en-US" sz="1600" dirty="0" smtClean="0">
              <a:latin typeface="+mn-ea"/>
            </a:endParaRPr>
          </a:p>
          <a:p>
            <a:endParaRPr lang="en-US" altLang="ko-KR" sz="1600" dirty="0" smtClean="0">
              <a:latin typeface="+mn-ea"/>
            </a:endParaRPr>
          </a:p>
          <a:p>
            <a:r>
              <a:rPr lang="ko-KR" altLang="en-US" sz="1600" dirty="0" smtClean="0"/>
              <a:t>● 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dirty="0" smtClean="0"/>
              <a:t>작업 구조는 개별 학습과 작업 분담학습구조의 혼합이라고 볼 수 있고</a:t>
            </a:r>
            <a:r>
              <a:rPr lang="en-US" altLang="ko-KR" sz="1600" dirty="0" smtClean="0"/>
              <a:t>, </a:t>
            </a:r>
          </a:p>
          <a:p>
            <a:r>
              <a:rPr lang="en-US" altLang="ko-KR" sz="1600" dirty="0" smtClean="0"/>
              <a:t>        </a:t>
            </a:r>
            <a:r>
              <a:rPr lang="ko-KR" altLang="en-US" sz="1600" dirty="0" smtClean="0"/>
              <a:t>보상 구조 역시 개별보상과 협동보상의 </a:t>
            </a:r>
            <a:r>
              <a:rPr lang="ko-KR" altLang="en-US" sz="1600" dirty="0" smtClean="0">
                <a:solidFill>
                  <a:srgbClr val="33CC33"/>
                </a:solidFill>
              </a:rPr>
              <a:t>혼합구조임</a:t>
            </a:r>
            <a:r>
              <a:rPr lang="en-US" altLang="ko-KR" sz="1600" dirty="0" smtClean="0">
                <a:solidFill>
                  <a:srgbClr val="33CC33"/>
                </a:solidFill>
              </a:rPr>
              <a:t>.</a:t>
            </a:r>
            <a:endParaRPr lang="ko-KR" altLang="en-US" sz="1600" dirty="0" smtClean="0">
              <a:solidFill>
                <a:srgbClr val="33CC33"/>
              </a:solidFill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김성용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 txBox="1">
            <a:spLocks/>
          </p:cNvSpPr>
          <p:nvPr/>
        </p:nvSpPr>
        <p:spPr>
          <a:xfrm>
            <a:off x="1057244" y="-714404"/>
            <a:ext cx="8086756" cy="3214710"/>
          </a:xfrm>
          <a:prstGeom prst="rect">
            <a:avLst/>
          </a:prstGeom>
        </p:spPr>
        <p:txBody>
          <a:bodyPr vert="horz" lIns="100584" tIns="4572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sz="1400" baseline="0" dirty="0"/>
          </a:p>
          <a:p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&lt;7&gt;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집단조사 </a:t>
            </a: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(Group Investigation)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altLang="ko-KR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AutoNum type="arabicPeriod"/>
              <a:tabLst/>
              <a:defRPr/>
            </a:pPr>
            <a:endParaRPr kumimoji="0" lang="en-US" altLang="ko-KR" sz="1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ko-KR" altLang="en-US" sz="1600" dirty="0" smtClean="0"/>
              <a:t>● 집단조사 모형 </a:t>
            </a:r>
            <a:r>
              <a:rPr lang="en-US" altLang="ko-KR" sz="1600" dirty="0" smtClean="0"/>
              <a:t>: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기원은</a:t>
            </a:r>
            <a:r>
              <a:rPr lang="en-US" altLang="ko-KR" sz="1600" b="1" dirty="0" smtClean="0">
                <a:solidFill>
                  <a:srgbClr val="33CC33"/>
                </a:solidFill>
              </a:rPr>
              <a:t> 20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세기 초 윤리학</a:t>
            </a:r>
            <a:r>
              <a:rPr lang="en-US" altLang="ko-KR" sz="1600" b="1" dirty="0" smtClean="0">
                <a:solidFill>
                  <a:srgbClr val="33CC33"/>
                </a:solidFill>
              </a:rPr>
              <a:t>,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철학</a:t>
            </a:r>
            <a:r>
              <a:rPr lang="en-US" altLang="ko-KR" sz="1600" b="1" dirty="0" smtClean="0">
                <a:solidFill>
                  <a:srgbClr val="33CC33"/>
                </a:solidFill>
              </a:rPr>
              <a:t>,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심리학 연구물</a:t>
            </a:r>
            <a:endParaRPr lang="ko-KR" altLang="en-US" sz="1600" dirty="0" smtClean="0">
              <a:solidFill>
                <a:srgbClr val="33CC33"/>
              </a:solidFill>
            </a:endParaRPr>
          </a:p>
          <a:p>
            <a:r>
              <a:rPr lang="en-US" altLang="ko-KR" sz="1600" b="1" dirty="0" smtClean="0">
                <a:solidFill>
                  <a:srgbClr val="33CC33"/>
                </a:solidFill>
              </a:rPr>
              <a:t> 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                                      실용주의적 측면과 과학적 접근을 강조</a:t>
            </a:r>
            <a:r>
              <a:rPr lang="ko-KR" altLang="en-US" sz="1600" dirty="0" smtClean="0">
                <a:solidFill>
                  <a:srgbClr val="33CC33"/>
                </a:solidFill>
              </a:rPr>
              <a:t>한 </a:t>
            </a:r>
            <a:r>
              <a:rPr lang="ko-KR" altLang="en-US" sz="1600" b="1" dirty="0" err="1" smtClean="0">
                <a:solidFill>
                  <a:srgbClr val="33CC33"/>
                </a:solidFill>
              </a:rPr>
              <a:t>존듀이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 교육철학</a:t>
            </a:r>
            <a:r>
              <a:rPr lang="ko-KR" altLang="en-US" sz="1600" dirty="0" smtClean="0">
                <a:solidFill>
                  <a:srgbClr val="33CC33"/>
                </a:solidFill>
              </a:rPr>
              <a:t>을 근거로 함</a:t>
            </a:r>
            <a:r>
              <a:rPr lang="en-US" altLang="ko-KR" sz="1600" dirty="0" smtClean="0">
                <a:solidFill>
                  <a:srgbClr val="33CC33"/>
                </a:solidFill>
              </a:rPr>
              <a:t>.</a:t>
            </a:r>
            <a:endParaRPr lang="ko-KR" altLang="en-US" sz="1600" dirty="0" smtClean="0">
              <a:solidFill>
                <a:srgbClr val="33CC33"/>
              </a:solidFill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문희선</a:t>
            </a:r>
            <a:endParaRPr lang="en-US" altLang="ko-KR" sz="1400" b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071678"/>
            <a:ext cx="6357980" cy="4427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00100" y="1714488"/>
          <a:ext cx="7572428" cy="3621413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6">
                      <a:alpha val="45000"/>
                      <a:satMod val="12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2143140"/>
                <a:gridCol w="5429288"/>
              </a:tblGrid>
              <a:tr h="1305393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 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  계</a:t>
                      </a: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buAutoNum type="arabicPlain"/>
                      </a:pP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모집단구성</a:t>
                      </a:r>
                      <a:endParaRPr kumimoji="0" lang="en-US" altLang="ko-K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 team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</a:rPr>
                        <a:t>●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교사는 교재 내용 결정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3~6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명 정도의 소집단으로 나누고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전체 과제를 집단 수에 맞추어 작은 단원으로 세분화한 후</a:t>
                      </a:r>
                      <a:endParaRPr kumimoji="0" lang="en-US" altLang="ko-KR" sz="14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ko-KR" altLang="en-US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세부주제를 개인에게 맡긴다</a:t>
                      </a:r>
                      <a:r>
                        <a:rPr kumimoji="0" lang="en-US" altLang="ko-KR" sz="14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10627"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  계</a:t>
                      </a: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팀 내 협동 학습</a:t>
                      </a:r>
                      <a:endParaRPr kumimoji="0" lang="en-US" altLang="ko-K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Cooperative Learning Team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</a:rPr>
                        <a:t>● 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교사의 탐구주제 제시단계로 각 집단은 토의를 거쳐 각 개인의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작업이나 역할을 결정 후 개별적으로 공부한 뒤 </a:t>
                      </a:r>
                      <a:r>
                        <a:rPr kumimoji="0" lang="ko-KR" alt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집단별로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모여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하위주제 전체에 대해 함께 공부하고 </a:t>
                      </a:r>
                      <a:r>
                        <a:rPr kumimoji="0" lang="ko-KR" alt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팀별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조사 학습과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발표준비를 한다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0" lang="en-US" altLang="ko-KR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05393"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 계</a:t>
                      </a: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평       가</a:t>
                      </a:r>
                      <a:endParaRPr kumimoji="0" lang="en-US" altLang="ko-K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Evolution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</a:rPr>
                        <a:t>●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kumimoji="0" lang="ko-KR" alt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팀별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발표 단계로 각 </a:t>
                      </a:r>
                      <a:r>
                        <a:rPr kumimoji="0" lang="ko-KR" altLang="en-US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집단별로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조사 학습한 이후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집단은 전체 학급을 대상으로 보고하고 교사와 학생은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각 집단의 전체 학급에 대한 기여도를 평가한다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최종 학업성취에 대한 평가는 개별적인 평가나 집단평가를 한다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부제목 2"/>
          <p:cNvSpPr txBox="1">
            <a:spLocks/>
          </p:cNvSpPr>
          <p:nvPr/>
        </p:nvSpPr>
        <p:spPr>
          <a:xfrm>
            <a:off x="857224" y="642918"/>
            <a:ext cx="7772400" cy="714356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A.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집단조사의 절차</a:t>
            </a: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문희선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부제목 2"/>
          <p:cNvSpPr txBox="1">
            <a:spLocks/>
          </p:cNvSpPr>
          <p:nvPr/>
        </p:nvSpPr>
        <p:spPr>
          <a:xfrm>
            <a:off x="914400" y="1071546"/>
            <a:ext cx="7772400" cy="5429288"/>
          </a:xfrm>
          <a:prstGeom prst="rect">
            <a:avLst/>
          </a:prstGeom>
        </p:spPr>
        <p:txBody>
          <a:bodyPr vert="horz" lIns="100584" tIns="4572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 smtClean="0"/>
              <a:t> ●  협동학습</a:t>
            </a:r>
            <a:r>
              <a:rPr lang="en-US" altLang="ko-KR" sz="1500" dirty="0" smtClean="0"/>
              <a:t>( Cooperative learning)</a:t>
            </a:r>
            <a:r>
              <a:rPr lang="ko-KR" altLang="en-US" sz="1500" dirty="0" smtClean="0"/>
              <a:t>이란 공동의 목표를 달성하기 위해 </a:t>
            </a:r>
            <a:endParaRPr lang="en-US" altLang="ko-KR" sz="1500" dirty="0" smtClean="0"/>
          </a:p>
          <a:p>
            <a:pPr>
              <a:lnSpc>
                <a:spcPct val="150000"/>
              </a:lnSpc>
            </a:pPr>
            <a:r>
              <a:rPr lang="ko-KR" altLang="en-US" sz="1500" dirty="0" smtClean="0"/>
              <a:t>        학습자들이 함께 학습해 가는 것</a:t>
            </a:r>
            <a:r>
              <a:rPr lang="en-US" altLang="ko-KR" sz="1500" dirty="0" smtClean="0"/>
              <a:t>. </a:t>
            </a:r>
          </a:p>
          <a:p>
            <a:pPr>
              <a:lnSpc>
                <a:spcPct val="150000"/>
              </a:lnSpc>
            </a:pPr>
            <a:endParaRPr lang="en-US" altLang="ko-KR" sz="1500" dirty="0" smtClean="0"/>
          </a:p>
          <a:p>
            <a:pPr>
              <a:lnSpc>
                <a:spcPct val="150000"/>
              </a:lnSpc>
            </a:pPr>
            <a:r>
              <a:rPr lang="ko-KR" altLang="en-US" sz="1500" dirty="0" smtClean="0"/>
              <a:t>        협동학습의 근원은 학교 교육이 학생들로 하여금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사회생활에서 서로 협동하여</a:t>
            </a:r>
            <a:endParaRPr lang="en-US" altLang="ko-KR" sz="1500" dirty="0" smtClean="0"/>
          </a:p>
          <a:p>
            <a:pPr>
              <a:lnSpc>
                <a:spcPct val="150000"/>
              </a:lnSpc>
            </a:pPr>
            <a:r>
              <a:rPr lang="ko-KR" altLang="en-US" sz="1500" dirty="0" smtClean="0"/>
              <a:t>        </a:t>
            </a:r>
            <a:r>
              <a:rPr lang="ko-KR" altLang="en-US" sz="1500" dirty="0" err="1" smtClean="0"/>
              <a:t>살아갈수</a:t>
            </a:r>
            <a:r>
              <a:rPr lang="ko-KR" altLang="en-US" sz="1500" dirty="0" smtClean="0"/>
              <a:t> 있는 능력과 태도를 길러주어야 한다는 교육이념에서 연유함</a:t>
            </a:r>
            <a:r>
              <a:rPr lang="en-US" altLang="ko-KR" sz="1500" dirty="0" smtClean="0"/>
              <a:t>.</a:t>
            </a:r>
          </a:p>
          <a:p>
            <a:pPr>
              <a:lnSpc>
                <a:spcPct val="150000"/>
              </a:lnSpc>
            </a:pPr>
            <a:endParaRPr lang="ko-KR" altLang="en-US" sz="1500" dirty="0" smtClean="0"/>
          </a:p>
          <a:p>
            <a:pPr>
              <a:lnSpc>
                <a:spcPct val="150000"/>
              </a:lnSpc>
            </a:pPr>
            <a:r>
              <a:rPr lang="ko-KR" altLang="en-US" sz="1500" dirty="0" smtClean="0"/>
              <a:t>●  협동의 원리는 오래 전부터 산업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군대</a:t>
            </a:r>
            <a:r>
              <a:rPr lang="en-US" altLang="ko-KR" sz="1500" dirty="0" smtClean="0"/>
              <a:t>, </a:t>
            </a:r>
            <a:r>
              <a:rPr lang="ko-KR" altLang="en-US" sz="1500" dirty="0" smtClean="0"/>
              <a:t>또는 다른 활동에서 적용하여 왔었다</a:t>
            </a:r>
            <a:r>
              <a:rPr lang="en-US" altLang="ko-KR" sz="15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1500" dirty="0" smtClean="0"/>
              <a:t>       </a:t>
            </a:r>
            <a:r>
              <a:rPr lang="ko-KR" altLang="en-US" sz="1500" dirty="0" smtClean="0"/>
              <a:t>그러나 </a:t>
            </a:r>
            <a:r>
              <a:rPr lang="ko-KR" altLang="en-US" sz="1500" dirty="0" err="1" smtClean="0"/>
              <a:t>많은사회심리학자들의</a:t>
            </a:r>
            <a:r>
              <a:rPr lang="ko-KR" altLang="en-US" sz="1500" dirty="0" smtClean="0"/>
              <a:t> 관심의 대상이 되었음에도 불구하고</a:t>
            </a:r>
            <a:endParaRPr lang="en-US" altLang="ko-KR" sz="1500" dirty="0" smtClean="0"/>
          </a:p>
          <a:p>
            <a:pPr>
              <a:lnSpc>
                <a:spcPct val="150000"/>
              </a:lnSpc>
            </a:pPr>
            <a:r>
              <a:rPr lang="ko-KR" altLang="en-US" sz="1500" dirty="0" smtClean="0"/>
              <a:t>       어떻게 사회나 교육을 위해</a:t>
            </a:r>
            <a:r>
              <a:rPr lang="en-US" altLang="ko-KR" sz="1500" dirty="0" smtClean="0"/>
              <a:t> </a:t>
            </a:r>
            <a:r>
              <a:rPr lang="ko-KR" altLang="en-US" sz="1500" dirty="0" smtClean="0"/>
              <a:t>적용되어야 하는가에 대한 글들은 찾아보기 힘들다</a:t>
            </a:r>
            <a:r>
              <a:rPr lang="en-US" altLang="ko-KR" sz="1500" dirty="0" smtClean="0"/>
              <a:t>. </a:t>
            </a:r>
          </a:p>
          <a:p>
            <a:pPr>
              <a:lnSpc>
                <a:spcPct val="150000"/>
              </a:lnSpc>
            </a:pPr>
            <a:endParaRPr lang="en-US" altLang="ko-KR" sz="1500" dirty="0" smtClean="0"/>
          </a:p>
          <a:p>
            <a:pPr>
              <a:lnSpc>
                <a:spcPct val="150000"/>
              </a:lnSpc>
            </a:pPr>
            <a:r>
              <a:rPr lang="ko-KR" altLang="en-US" sz="1500" dirty="0" smtClean="0"/>
              <a:t>       사회정치적 경향 또는 경제적 경향과 더불어 변하여 온 경쟁 위주의 수업과 협동 위주의</a:t>
            </a:r>
            <a:endParaRPr lang="en-US" altLang="ko-KR" sz="1500" dirty="0" smtClean="0"/>
          </a:p>
          <a:p>
            <a:pPr>
              <a:lnSpc>
                <a:spcPct val="150000"/>
              </a:lnSpc>
            </a:pPr>
            <a:r>
              <a:rPr lang="ko-KR" altLang="en-US" sz="1500" dirty="0" smtClean="0"/>
              <a:t>       수업에 관한 역사적 고찰은 </a:t>
            </a:r>
            <a:r>
              <a:rPr lang="en-US" altLang="ko-KR" sz="1500" dirty="0" err="1" smtClean="0"/>
              <a:t>Pepitone</a:t>
            </a:r>
            <a:r>
              <a:rPr lang="en-US" altLang="ko-KR" sz="1500" dirty="0" smtClean="0"/>
              <a:t>(1980)</a:t>
            </a:r>
            <a:r>
              <a:rPr lang="ko-KR" altLang="en-US" sz="1500" dirty="0" smtClean="0"/>
              <a:t>의 연구에 잘 나타나 있다</a:t>
            </a:r>
            <a:r>
              <a:rPr lang="en-US" altLang="ko-KR" sz="15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500" dirty="0" smtClean="0"/>
          </a:p>
          <a:p>
            <a:pPr>
              <a:lnSpc>
                <a:spcPct val="150000"/>
              </a:lnSpc>
            </a:pPr>
            <a:r>
              <a:rPr lang="en-US" altLang="ko-KR" sz="1500" dirty="0" smtClean="0"/>
              <a:t>       </a:t>
            </a:r>
            <a:r>
              <a:rPr lang="ko-KR" altLang="en-US" sz="1500" dirty="0" smtClean="0"/>
              <a:t>이는 경쟁이냐 협동이냐에 대한 미국의 교육사이지만 우리의 교육에</a:t>
            </a:r>
            <a:endParaRPr lang="en-US" altLang="ko-KR" sz="1500" dirty="0" smtClean="0"/>
          </a:p>
          <a:p>
            <a:pPr>
              <a:lnSpc>
                <a:spcPct val="150000"/>
              </a:lnSpc>
            </a:pPr>
            <a:r>
              <a:rPr lang="en-US" altLang="ko-KR" sz="1500" dirty="0" smtClean="0"/>
              <a:t>     </a:t>
            </a:r>
            <a:r>
              <a:rPr lang="ko-KR" altLang="en-US" sz="1500" dirty="0" smtClean="0"/>
              <a:t>  시사해주는 바가 크다</a:t>
            </a:r>
            <a:r>
              <a:rPr lang="en-US" altLang="ko-KR" sz="1500" dirty="0" smtClean="0"/>
              <a:t>.</a:t>
            </a:r>
            <a:endParaRPr lang="ko-KR" altLang="en-US" sz="1500" dirty="0" smtClean="0"/>
          </a:p>
          <a:p>
            <a:endParaRPr lang="en-US" altLang="ko-KR" sz="1500" dirty="0" smtClean="0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914400" y="285728"/>
            <a:ext cx="777240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ea"/>
                <a:cs typeface="+mn-cs"/>
              </a:rPr>
              <a:t>1</a:t>
            </a:r>
            <a:r>
              <a:rPr lang="en-US" altLang="ko-KR" b="1" dirty="0" smtClean="0">
                <a:solidFill>
                  <a:srgbClr val="92D050"/>
                </a:solidFill>
                <a:latin typeface="+mn-ea"/>
              </a:rPr>
              <a:t>&gt;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ea"/>
                <a:cs typeface="+mn-cs"/>
              </a:rPr>
              <a:t>협동학습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ea"/>
                <a:cs typeface="+mn-cs"/>
              </a:rPr>
              <a:t>(Cooperative</a:t>
            </a:r>
            <a:r>
              <a:rPr kumimoji="0" lang="en-US" altLang="ko-KR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ea"/>
                <a:cs typeface="+mn-cs"/>
              </a:rPr>
              <a:t> Learning) </a:t>
            </a:r>
            <a:r>
              <a:rPr kumimoji="0" lang="ko-KR" altLang="en-US" b="1" i="0" u="none" strike="noStrike" kern="1200" cap="none" spc="0" normalizeH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ea"/>
                <a:cs typeface="+mn-cs"/>
              </a:rPr>
              <a:t>역사</a:t>
            </a:r>
            <a:endParaRPr lang="en-US" altLang="ko-KR" b="1" dirty="0" smtClean="0">
              <a:solidFill>
                <a:srgbClr val="92D050"/>
              </a:solidFill>
              <a:latin typeface="+mn-ea"/>
            </a:endParaRPr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남희순</a:t>
            </a:r>
            <a:endParaRPr lang="en-US" altLang="ko-KR" sz="1400" b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71864856" descr="EMB00000e7c63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9575" y="0"/>
            <a:ext cx="2384425" cy="2308225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 txBox="1">
            <a:spLocks/>
          </p:cNvSpPr>
          <p:nvPr/>
        </p:nvSpPr>
        <p:spPr>
          <a:xfrm>
            <a:off x="985838" y="-357214"/>
            <a:ext cx="8086756" cy="6143668"/>
          </a:xfrm>
          <a:prstGeom prst="rect">
            <a:avLst/>
          </a:prstGeom>
        </p:spPr>
        <p:txBody>
          <a:bodyPr vert="horz" lIns="100584" tIns="4572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sz="1400" baseline="0" dirty="0"/>
          </a:p>
          <a:p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B.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집단조사의 원리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altLang="ko-KR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AutoNum type="arabicPeriod"/>
              <a:tabLst/>
              <a:defRPr/>
            </a:pPr>
            <a:endParaRPr kumimoji="0" lang="en-US" altLang="ko-KR" sz="1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ko-KR" altLang="en-US" sz="1600" dirty="0" smtClean="0"/>
              <a:t>● </a:t>
            </a:r>
            <a:r>
              <a:rPr lang="ko-KR" altLang="en-US" sz="1600" dirty="0" smtClean="0"/>
              <a:t>집단조사 </a:t>
            </a:r>
            <a:r>
              <a:rPr lang="ko-KR" altLang="en-US" sz="1600" dirty="0" smtClean="0"/>
              <a:t>모형은 학생들 스스로 자발적 협동과 논의로 학습이 진행되는</a:t>
            </a:r>
            <a:endParaRPr lang="en-US" altLang="ko-KR" sz="1600" dirty="0" smtClean="0"/>
          </a:p>
          <a:p>
            <a:r>
              <a:rPr lang="en-US" altLang="ko-KR" sz="1600" b="1" dirty="0" smtClean="0"/>
              <a:t>     </a:t>
            </a:r>
          </a:p>
          <a:p>
            <a:r>
              <a:rPr lang="en-US" altLang="ko-KR" sz="1600" b="1" dirty="0" smtClean="0"/>
              <a:t>    </a:t>
            </a:r>
            <a:r>
              <a:rPr lang="ko-KR" altLang="en-US" sz="1600" b="1" dirty="0" smtClean="0"/>
              <a:t>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개방적인 협동학습모형</a:t>
            </a:r>
            <a:r>
              <a:rPr lang="ko-KR" altLang="en-US" sz="1600" dirty="0" smtClean="0"/>
              <a:t>이다</a:t>
            </a:r>
            <a:r>
              <a:rPr lang="en-US" altLang="ko-KR" sz="1600" dirty="0" smtClean="0">
                <a:solidFill>
                  <a:srgbClr val="33CC33"/>
                </a:solidFill>
              </a:rPr>
              <a:t>. </a:t>
            </a:r>
          </a:p>
          <a:p>
            <a:endParaRPr lang="en-US" altLang="ko-KR" sz="1600" b="1" dirty="0" smtClean="0">
              <a:solidFill>
                <a:srgbClr val="33CC33"/>
              </a:solidFill>
            </a:endParaRPr>
          </a:p>
          <a:p>
            <a:endParaRPr lang="en-US" altLang="ko-KR" sz="1600" b="1" dirty="0" smtClean="0">
              <a:solidFill>
                <a:srgbClr val="33CC33"/>
              </a:solidFill>
            </a:endParaRPr>
          </a:p>
          <a:p>
            <a:endParaRPr lang="en-US" altLang="ko-KR" sz="1600" b="1" dirty="0" smtClean="0">
              <a:solidFill>
                <a:srgbClr val="33CC33"/>
              </a:solidFill>
            </a:endParaRPr>
          </a:p>
          <a:p>
            <a:r>
              <a:rPr lang="en-US" altLang="ko-KR" sz="1600" b="1" dirty="0" smtClean="0">
                <a:solidFill>
                  <a:srgbClr val="33CC33"/>
                </a:solidFill>
              </a:rPr>
              <a:t>    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작업분담구조와 공동작업구조의 혼합</a:t>
            </a:r>
            <a:r>
              <a:rPr lang="ko-KR" altLang="en-US" sz="1600" dirty="0" smtClean="0"/>
              <a:t>이며</a:t>
            </a:r>
            <a:r>
              <a:rPr lang="en-US" altLang="ko-KR" sz="1600" dirty="0" smtClean="0">
                <a:solidFill>
                  <a:srgbClr val="33CC33"/>
                </a:solidFill>
              </a:rPr>
              <a:t>,</a:t>
            </a:r>
          </a:p>
          <a:p>
            <a:endParaRPr lang="en-US" altLang="ko-KR" sz="1600" dirty="0" smtClean="0">
              <a:solidFill>
                <a:srgbClr val="33CC33"/>
              </a:solidFill>
            </a:endParaRPr>
          </a:p>
          <a:p>
            <a:r>
              <a:rPr lang="en-US" altLang="ko-KR" sz="1600" dirty="0" smtClean="0">
                <a:solidFill>
                  <a:srgbClr val="33CC33"/>
                </a:solidFill>
              </a:rPr>
              <a:t>     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개별보상 혹은 집단보상 등을 자유로이 선택할 수 있는 구조</a:t>
            </a:r>
            <a:r>
              <a:rPr lang="ko-KR" altLang="en-US" sz="1600" dirty="0" smtClean="0"/>
              <a:t>이다</a:t>
            </a:r>
            <a:r>
              <a:rPr lang="en-US" altLang="ko-KR" sz="1600" dirty="0" smtClean="0"/>
              <a:t>.</a:t>
            </a:r>
            <a:endParaRPr lang="en-US" altLang="ko-KR" sz="1600" dirty="0"/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문희선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 txBox="1">
            <a:spLocks/>
          </p:cNvSpPr>
          <p:nvPr/>
        </p:nvSpPr>
        <p:spPr>
          <a:xfrm>
            <a:off x="1057244" y="-714404"/>
            <a:ext cx="8086756" cy="3214710"/>
          </a:xfrm>
          <a:prstGeom prst="rect">
            <a:avLst/>
          </a:prstGeom>
        </p:spPr>
        <p:txBody>
          <a:bodyPr vert="horz" lIns="100584" tIns="4572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sz="1400" baseline="0" dirty="0"/>
          </a:p>
          <a:p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&lt;8&gt;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함께 학습하기 </a:t>
            </a: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(Learning Together : LT)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sz="1400" dirty="0" smtClean="0"/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altLang="ko-KR" sz="1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ko-KR" altLang="en-US" sz="1600" dirty="0" smtClean="0"/>
              <a:t>●  함께 학습하기 모형 </a:t>
            </a:r>
            <a:r>
              <a:rPr lang="en-US" altLang="ko-KR" sz="1600" dirty="0" smtClean="0"/>
              <a:t>(Learning Together)</a:t>
            </a:r>
            <a:r>
              <a:rPr lang="ko-KR" altLang="en-US" sz="1600" dirty="0" smtClean="0"/>
              <a:t> </a:t>
            </a:r>
            <a:r>
              <a:rPr lang="en-US" altLang="ko-KR" sz="1600" dirty="0" smtClean="0"/>
              <a:t>: </a:t>
            </a:r>
            <a:r>
              <a:rPr lang="ko-KR" altLang="en-US" sz="1600" b="1" dirty="0" err="1" smtClean="0">
                <a:solidFill>
                  <a:srgbClr val="33CC33"/>
                </a:solidFill>
              </a:rPr>
              <a:t>존슨과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 </a:t>
            </a:r>
            <a:r>
              <a:rPr lang="ko-KR" altLang="en-US" sz="1600" b="1" dirty="0" err="1" smtClean="0">
                <a:solidFill>
                  <a:srgbClr val="33CC33"/>
                </a:solidFill>
              </a:rPr>
              <a:t>로저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 </a:t>
            </a:r>
            <a:r>
              <a:rPr lang="ko-KR" altLang="en-US" sz="1600" b="1" dirty="0" err="1" smtClean="0">
                <a:solidFill>
                  <a:srgbClr val="33CC33"/>
                </a:solidFill>
              </a:rPr>
              <a:t>존슨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 형제에 의해 </a:t>
            </a:r>
            <a:r>
              <a:rPr lang="en-US" altLang="ko-KR" sz="1600" b="1" dirty="0" smtClean="0">
                <a:solidFill>
                  <a:srgbClr val="33CC33"/>
                </a:solidFill>
              </a:rPr>
              <a:t>1975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년 개발                                  </a:t>
            </a:r>
            <a:endParaRPr lang="en-US" altLang="ko-KR" sz="1600" b="1" dirty="0" smtClean="0">
              <a:solidFill>
                <a:srgbClr val="33CC33"/>
              </a:solidFill>
            </a:endParaRPr>
          </a:p>
          <a:p>
            <a:r>
              <a:rPr lang="en-US" altLang="ko-KR" sz="1600" b="1" dirty="0" smtClean="0">
                <a:solidFill>
                  <a:srgbClr val="33CC33"/>
                </a:solidFill>
              </a:rPr>
              <a:t>                                                                                            (</a:t>
            </a:r>
            <a:r>
              <a:rPr lang="en-US" altLang="ko-KR" sz="1600" b="1" dirty="0" err="1" smtClean="0">
                <a:solidFill>
                  <a:srgbClr val="33CC33"/>
                </a:solidFill>
              </a:rPr>
              <a:t>johonson</a:t>
            </a:r>
            <a:r>
              <a:rPr lang="en-US" altLang="ko-KR" sz="1600" b="1" dirty="0" smtClean="0">
                <a:solidFill>
                  <a:srgbClr val="33CC33"/>
                </a:solidFill>
              </a:rPr>
              <a:t>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모형</a:t>
            </a:r>
            <a:r>
              <a:rPr lang="en-US" altLang="ko-KR" sz="1600" b="1" dirty="0" smtClean="0">
                <a:solidFill>
                  <a:srgbClr val="33CC33"/>
                </a:solidFill>
              </a:rPr>
              <a:t>)</a:t>
            </a:r>
            <a:endParaRPr lang="ko-KR" altLang="en-US" sz="1600" b="1" dirty="0" smtClean="0">
              <a:solidFill>
                <a:srgbClr val="33CC33"/>
              </a:solidFill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문희선</a:t>
            </a:r>
            <a:endParaRPr lang="en-US" altLang="ko-KR" sz="1400" b="1" dirty="0" smtClean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2827" y="1783996"/>
            <a:ext cx="6716760" cy="4502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00100" y="1714488"/>
          <a:ext cx="7572428" cy="4214843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6">
                      <a:alpha val="45000"/>
                      <a:satMod val="12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2143140"/>
                <a:gridCol w="5429288"/>
              </a:tblGrid>
              <a:tr h="1432812">
                <a:tc>
                  <a:txBody>
                    <a:bodyPr/>
                    <a:lstStyle/>
                    <a:p>
                      <a:pPr marL="342900" indent="-342900" algn="ctr">
                        <a:buNone/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  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  계</a:t>
                      </a: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ctr">
                        <a:buAutoNum type="arabicPlain"/>
                      </a:pP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모집단구성</a:t>
                      </a:r>
                      <a:endParaRPr kumimoji="0" lang="en-US" altLang="ko-K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home team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</a:rPr>
                        <a:t>●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5~6</a:t>
                      </a: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명의 이질적 구성원으로 집단구성 후</a:t>
                      </a:r>
                      <a:endParaRPr kumimoji="0" lang="en-US" altLang="ko-KR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6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팀별</a:t>
                      </a: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학습주제와 수업목표 제시</a:t>
                      </a:r>
                      <a:endParaRPr kumimoji="0" lang="ko-KR" alt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109274"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 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  계</a:t>
                      </a: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팀 내 협동 학습</a:t>
                      </a:r>
                      <a:endParaRPr kumimoji="0" lang="en-US" altLang="ko-K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Cooperative Learning Team</a:t>
                      </a:r>
                      <a:endParaRPr kumimoji="0" lang="en-US"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</a:rPr>
                        <a:t>● 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kumimoji="0" lang="ko-KR" alt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팀별역할분담과</a:t>
                      </a:r>
                      <a:r>
                        <a:rPr kumimoji="0" lang="ko-KR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교사는 학생들의 협동적 행위가</a:t>
                      </a:r>
                      <a:endParaRPr kumimoji="0" lang="en-US" altLang="ko-K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ko-KR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얼마나 잘 이뤄지는지 학습행동을 </a:t>
                      </a:r>
                      <a:r>
                        <a:rPr kumimoji="0" lang="ko-KR" altLang="en-US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모니터한다</a:t>
                      </a:r>
                      <a:r>
                        <a:rPr kumimoji="0" lang="en-US" altLang="ko-K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n-US" altLang="ko-K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72757"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단 계</a:t>
                      </a: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평       가</a:t>
                      </a:r>
                      <a:endParaRPr kumimoji="0" lang="en-US" altLang="ko-KR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Evolution</a:t>
                      </a:r>
                      <a:endParaRPr kumimoji="0" lang="en-US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</a:rPr>
                        <a:t>●</a:t>
                      </a:r>
                      <a:r>
                        <a:rPr lang="ko-KR" altLang="en-US" sz="1400" dirty="0" smtClean="0">
                          <a:solidFill>
                            <a:schemeClr val="bg1"/>
                          </a:solidFill>
                        </a:rPr>
                        <a:t>  </a:t>
                      </a:r>
                      <a:r>
                        <a:rPr kumimoji="0" lang="ko-KR" alt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학습내용 정리 및 발표</a:t>
                      </a:r>
                      <a:endParaRPr kumimoji="0" lang="en-US" altLang="ko-KR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100" dirty="0" smtClean="0">
                          <a:solidFill>
                            <a:schemeClr val="bg1"/>
                          </a:solidFill>
                        </a:rPr>
                        <a:t>● 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험은 개별적으로 시행하나 성적은 소속된 집단의</a:t>
                      </a:r>
                      <a:r>
                        <a:rPr kumimoji="0" lang="en-US" altLang="ko-KR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평균 점수를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받게 됨으로 집단의 성취 정도가 개인 성적에 영향을 준다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그러나 경우에 따라 집단의 모든 구성원이 수준이상 도달 시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보너스 점수를 준다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endParaRPr kumimoji="0" lang="ko-KR" alt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부제목 2"/>
          <p:cNvSpPr txBox="1">
            <a:spLocks/>
          </p:cNvSpPr>
          <p:nvPr/>
        </p:nvSpPr>
        <p:spPr>
          <a:xfrm>
            <a:off x="857224" y="642918"/>
            <a:ext cx="7772400" cy="714356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A.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함께 학습하기</a:t>
            </a: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(LT)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의</a:t>
            </a: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절차</a:t>
            </a: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문희선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 txBox="1">
            <a:spLocks/>
          </p:cNvSpPr>
          <p:nvPr/>
        </p:nvSpPr>
        <p:spPr>
          <a:xfrm>
            <a:off x="985838" y="571480"/>
            <a:ext cx="8086756" cy="6143668"/>
          </a:xfrm>
          <a:prstGeom prst="rect">
            <a:avLst/>
          </a:prstGeom>
        </p:spPr>
        <p:txBody>
          <a:bodyPr vert="horz" lIns="100584" tIns="45720" anchor="ctr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sz="1400" baseline="0" dirty="0"/>
          </a:p>
          <a:p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B.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함께 학습하기 </a:t>
            </a: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(LT)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의 원리</a:t>
            </a:r>
            <a:endParaRPr lang="en-US" dirty="0" smtClean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kumimoji="0" lang="en-US" altLang="ko-KR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AutoNum type="arabicPeriod"/>
              <a:tabLst/>
              <a:defRPr/>
            </a:pPr>
            <a:endParaRPr kumimoji="0" lang="en-US" altLang="ko-KR" sz="140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ko-KR" altLang="en-US" sz="1600" dirty="0" smtClean="0"/>
              <a:t>● </a:t>
            </a:r>
            <a:r>
              <a:rPr lang="en-US" altLang="ko-KR" sz="1600" dirty="0" smtClean="0"/>
              <a:t>5~6</a:t>
            </a:r>
            <a:r>
              <a:rPr lang="ko-KR" altLang="en-US" sz="1600" dirty="0" smtClean="0"/>
              <a:t>명의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이질적 구성원</a:t>
            </a:r>
            <a:r>
              <a:rPr lang="ko-KR" altLang="en-US" sz="1600" dirty="0" smtClean="0"/>
              <a:t>이 주어진 과제를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협동</a:t>
            </a:r>
            <a:r>
              <a:rPr lang="ko-KR" altLang="en-US" sz="1600" dirty="0" smtClean="0"/>
              <a:t>적으로 수행하며</a:t>
            </a:r>
            <a:r>
              <a:rPr lang="en-US" altLang="ko-KR" sz="1600" dirty="0" smtClean="0"/>
              <a:t>,</a:t>
            </a:r>
          </a:p>
          <a:p>
            <a:r>
              <a:rPr lang="en-US" altLang="ko-KR" sz="1600" dirty="0" smtClean="0"/>
              <a:t>     </a:t>
            </a:r>
            <a:r>
              <a:rPr lang="ko-KR" altLang="en-US" sz="1600" dirty="0" smtClean="0"/>
              <a:t>관련자료 등을 함께 보고 이야기하며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생각을 교환</a:t>
            </a:r>
            <a:r>
              <a:rPr lang="ko-KR" altLang="en-US" sz="1600" dirty="0" smtClean="0"/>
              <a:t>할 수 있다</a:t>
            </a:r>
            <a:r>
              <a:rPr lang="en-US" altLang="ko-KR" sz="1600" dirty="0" smtClean="0"/>
              <a:t>. </a:t>
            </a:r>
          </a:p>
          <a:p>
            <a:endParaRPr lang="en-US" altLang="ko-KR" sz="1600" dirty="0" smtClean="0">
              <a:latin typeface="+mn-ea"/>
            </a:endParaRPr>
          </a:p>
          <a:p>
            <a:endParaRPr lang="en-US" altLang="ko-KR" sz="1600" dirty="0" smtClean="0">
              <a:latin typeface="+mn-ea"/>
            </a:endParaRPr>
          </a:p>
          <a:p>
            <a:r>
              <a:rPr lang="ko-KR" altLang="en-US" sz="1600" dirty="0" smtClean="0"/>
              <a:t>●</a:t>
            </a:r>
            <a:r>
              <a:rPr lang="en-US" altLang="ko-KR" sz="1600" dirty="0" smtClean="0">
                <a:latin typeface="+mn-ea"/>
              </a:rPr>
              <a:t>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집단에 소속된 다른 학생의 성적</a:t>
            </a:r>
            <a:r>
              <a:rPr lang="ko-KR" altLang="en-US" sz="1600" dirty="0" smtClean="0"/>
              <a:t>이 개인의 성적에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영향을 미친다</a:t>
            </a:r>
            <a:r>
              <a:rPr lang="en-US" altLang="ko-KR" sz="1600" b="1" dirty="0" smtClean="0">
                <a:solidFill>
                  <a:srgbClr val="33CC33"/>
                </a:solidFill>
              </a:rPr>
              <a:t>. </a:t>
            </a:r>
            <a:endParaRPr lang="ko-KR" altLang="en-US" sz="1600" dirty="0" smtClean="0">
              <a:solidFill>
                <a:srgbClr val="33CC33"/>
              </a:solidFill>
            </a:endParaRPr>
          </a:p>
          <a:p>
            <a:endParaRPr lang="ko-KR" altLang="en-US" sz="1600" dirty="0" smtClean="0">
              <a:latin typeface="+mn-ea"/>
            </a:endParaRPr>
          </a:p>
          <a:p>
            <a:endParaRPr lang="en-US" altLang="ko-KR" sz="1600" dirty="0" smtClean="0">
              <a:latin typeface="+mn-ea"/>
            </a:endParaRPr>
          </a:p>
          <a:p>
            <a:r>
              <a:rPr lang="ko-KR" altLang="en-US" sz="1600" dirty="0" smtClean="0"/>
              <a:t>●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교사</a:t>
            </a:r>
            <a:r>
              <a:rPr lang="ko-KR" altLang="en-US" sz="1600" dirty="0" smtClean="0">
                <a:solidFill>
                  <a:srgbClr val="33CC33"/>
                </a:solidFill>
              </a:rPr>
              <a:t>는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학생들의 원활한 상호작용</a:t>
            </a:r>
            <a:r>
              <a:rPr lang="ko-KR" altLang="en-US" sz="1600" dirty="0" smtClean="0"/>
              <a:t>이 이루어지도록 노력한다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● 집단적 결과를 </a:t>
            </a:r>
            <a:r>
              <a:rPr lang="ko-KR" altLang="en-US" sz="1600" dirty="0" smtClean="0">
                <a:solidFill>
                  <a:srgbClr val="33CC33"/>
                </a:solidFill>
              </a:rPr>
              <a:t>활용하여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목적뿐만 아니라 수단으로써 협동을 격려하고 조장</a:t>
            </a:r>
            <a:r>
              <a:rPr lang="ko-KR" altLang="en-US" sz="1600" dirty="0" smtClean="0"/>
              <a:t>한다</a:t>
            </a:r>
            <a:r>
              <a:rPr lang="en-US" altLang="ko-KR" sz="1600" dirty="0" smtClean="0"/>
              <a:t>.</a:t>
            </a:r>
          </a:p>
          <a:p>
            <a:r>
              <a:rPr lang="en-US" altLang="ko-KR" sz="1600" dirty="0" smtClean="0"/>
              <a:t>      </a:t>
            </a:r>
            <a:r>
              <a:rPr lang="ko-KR" altLang="en-US" sz="1600" dirty="0" smtClean="0"/>
              <a:t>협동행위를 모두 수행했을 시 집단 구성원들에게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보너스 점수</a:t>
            </a:r>
            <a:r>
              <a:rPr lang="ko-KR" altLang="en-US" sz="1600" dirty="0" smtClean="0"/>
              <a:t>를 주기도 한다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r>
              <a:rPr lang="ko-KR" altLang="en-US" sz="1600" dirty="0" smtClean="0"/>
              <a:t>● 하나의 집단보고서에 집단보상을 함으로써</a:t>
            </a:r>
            <a:r>
              <a:rPr lang="en-US" altLang="ko-KR" sz="1600" dirty="0" smtClean="0"/>
              <a:t>,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무임 승객효과</a:t>
            </a:r>
            <a:r>
              <a:rPr lang="en-US" altLang="ko-KR" sz="1600" b="1" dirty="0" smtClean="0">
                <a:solidFill>
                  <a:srgbClr val="33CC33"/>
                </a:solidFill>
              </a:rPr>
              <a:t>․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봉 효과</a:t>
            </a:r>
            <a:r>
              <a:rPr lang="ko-KR" altLang="en-US" sz="1600" b="1" dirty="0" smtClean="0"/>
              <a:t>와 같은 현상</a:t>
            </a:r>
            <a:r>
              <a:rPr lang="ko-KR" altLang="en-US" sz="1600" dirty="0" smtClean="0"/>
              <a:t>이</a:t>
            </a:r>
            <a:endParaRPr lang="en-US" altLang="ko-KR" sz="1600" dirty="0" smtClean="0"/>
          </a:p>
          <a:p>
            <a:r>
              <a:rPr lang="en-US" altLang="ko-KR" sz="1600" dirty="0" smtClean="0"/>
              <a:t>     </a:t>
            </a:r>
            <a:r>
              <a:rPr lang="ko-KR" altLang="en-US" sz="1600" dirty="0" smtClean="0"/>
              <a:t> 나타나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상대적으로 다른 협동학습모형 보다 효과적이지 않을 수 있다는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단점</a:t>
            </a:r>
            <a:r>
              <a:rPr lang="ko-KR" altLang="en-US" sz="1600" dirty="0" smtClean="0"/>
              <a:t>이 있다</a:t>
            </a:r>
            <a:r>
              <a:rPr lang="en-US" altLang="ko-KR" sz="1600" dirty="0" smtClean="0"/>
              <a:t>.</a:t>
            </a:r>
          </a:p>
          <a:p>
            <a:endParaRPr lang="en-US" altLang="ko-KR" sz="1600" dirty="0" smtClean="0"/>
          </a:p>
          <a:p>
            <a:endParaRPr lang="en-US" altLang="ko-KR" sz="1600" dirty="0" smtClean="0"/>
          </a:p>
          <a:p>
            <a:endParaRPr lang="en-US" altLang="ko-KR" sz="1600" dirty="0"/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문희선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00100" y="1428736"/>
          <a:ext cx="7572428" cy="4404726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6">
                      <a:alpha val="45000"/>
                      <a:satMod val="12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928694"/>
                <a:gridCol w="6643734"/>
              </a:tblGrid>
              <a:tr h="728018"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협동학습을 많이 한 경우 사회에 적응능력과</a:t>
                      </a:r>
                      <a:endParaRPr kumimoji="0" lang="en-US" altLang="ko-KR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문제의 해결에 많은 도움을 받을 수 있다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9801"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혼자서 학습한 경우보다 더 많은 것을 학습할 수 있다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0" lang="ko-KR" altLang="en-US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9801"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자신감과 도전에 필요한 적절한 기질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성향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태도 등이 개발된다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9801"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다른 학습자가 가지고 있는 학습방법을 관찰하고 배울 기회가 주어진다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98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도움을 받는 과정에서 다른 사람의 힘을 빌릴 수 있는 능력을 갖추게 된다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8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무슨 일이든 함께 해결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그 결과에 보람을 갖는 협력적 태도를 형성할 수 있다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98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소집단 활동을 통해 자기 자신과 타인에 대한 이해를 넓힐 수 있다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0" lang="ko-KR" altLang="en-US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98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소집단 학습활동은 스스로 관리하고 통제하는 방법을 배우게 된다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부제목 2"/>
          <p:cNvSpPr txBox="1">
            <a:spLocks/>
          </p:cNvSpPr>
          <p:nvPr/>
        </p:nvSpPr>
        <p:spPr>
          <a:xfrm>
            <a:off x="857224" y="500042"/>
            <a:ext cx="7772400" cy="714356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협동학습의 장점</a:t>
            </a: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남희순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00100" y="1142984"/>
          <a:ext cx="7572428" cy="5301718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6">
                      <a:alpha val="45000"/>
                      <a:satMod val="12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928694"/>
                <a:gridCol w="6643734"/>
              </a:tblGrid>
              <a:tr h="728018"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과정보다 결과를 중시하는 버릇이 생길 수 있다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9801"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소집단 내 특정 학습자나 리더의 오류를 다른 사람이 그대로 따라갈 우려가 있다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9801"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학습과정이나 목표보다 집단과정만을 더 소중히 생각하는 경향을 초래할 수 있다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9801"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학습자가 교사보다는 또래에게 의존하는 경향이 커질 우려가 있다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98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부익부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富益富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현상이 발생할 수 있다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0" lang="ko-KR" alt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280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능력이 다소 떨어지는 학습자의 경우 자아 </a:t>
                      </a:r>
                      <a:r>
                        <a:rPr kumimoji="0" lang="ko-KR" altLang="en-US" sz="16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존중감의</a:t>
                      </a: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손상을 입을 수 있다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98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위의 소외된 학습자는 자신을 방어하고 보호하는 전략과</a:t>
                      </a:r>
                      <a:endParaRPr kumimoji="0" lang="en-US" altLang="ko-KR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기능만을 키울 우려도 있다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아주 유능한 학습자의 경우 다 알면서도</a:t>
                      </a:r>
                      <a:endParaRPr kumimoji="0" lang="en-US" altLang="ko-KR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en-US" altLang="ko-KR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집단활동에 동참하지 않는 경우도 있다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협동학습에서 가장 문제가 되는 것은 집단 간 편파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偏跛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문제입니다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부제목 2"/>
          <p:cNvSpPr txBox="1">
            <a:spLocks/>
          </p:cNvSpPr>
          <p:nvPr/>
        </p:nvSpPr>
        <p:spPr>
          <a:xfrm>
            <a:off x="857224" y="285728"/>
            <a:ext cx="7772400" cy="714356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&lt;2&gt;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협동학습의 단점</a:t>
            </a: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8358214" y="-214314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남희순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00100" y="1571612"/>
          <a:ext cx="7572428" cy="3643338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6">
                      <a:alpha val="45000"/>
                      <a:satMod val="12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928694"/>
                <a:gridCol w="6643734"/>
              </a:tblGrid>
              <a:tr h="1423893"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집단 간 편파 문제해결을 위해 주기적으로 소집단을 재편성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endParaRPr kumimoji="0" lang="en-US" altLang="ko-KR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과목별로 소집단을 다르게 편성하는 것이 좋다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95552"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협동학습기술을 습득시키는 방안이 따라주어야 한다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423893"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부익부 현상을 </a:t>
                      </a:r>
                      <a:r>
                        <a:rPr kumimoji="0" lang="ko-KR" altLang="en-US" sz="1600" b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방지위해</a:t>
                      </a:r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각본을 통한 역할분담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endParaRPr kumimoji="0" lang="en-US" altLang="ko-KR" sz="1600" b="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ko-KR" altLang="en-US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집단보상을 강조하거나 협동기술을 증진시키는 방법 등이 있다</a:t>
                      </a:r>
                      <a:r>
                        <a:rPr kumimoji="0" lang="en-US" altLang="ko-KR" sz="1600" b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ko-KR" altLang="en-US" sz="1600" b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부제목 2"/>
          <p:cNvSpPr txBox="1">
            <a:spLocks/>
          </p:cNvSpPr>
          <p:nvPr/>
        </p:nvSpPr>
        <p:spPr>
          <a:xfrm>
            <a:off x="857224" y="500042"/>
            <a:ext cx="7772400" cy="714356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4) 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협동학습의 단점을 보완하기 위한 방안</a:t>
            </a: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남희순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부제목 2"/>
          <p:cNvSpPr txBox="1">
            <a:spLocks/>
          </p:cNvSpPr>
          <p:nvPr/>
        </p:nvSpPr>
        <p:spPr>
          <a:xfrm>
            <a:off x="914400" y="-142900"/>
            <a:ext cx="7772400" cy="1285884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1"/>
              </a:solidFill>
            </a:endParaRP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1"/>
              </a:solidFill>
            </a:endParaRPr>
          </a:p>
          <a:p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전통적 소집단 학습과 협동학습의 비교</a:t>
            </a:r>
            <a:endParaRPr lang="en-US" altLang="ko-K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b="1" dirty="0" smtClean="0">
              <a:solidFill>
                <a:schemeClr val="accent1"/>
              </a:solidFill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남희순</a:t>
            </a:r>
            <a:endParaRPr lang="en-US" altLang="ko-KR" sz="1400" b="1" dirty="0" smtClean="0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928662" y="1000108"/>
          <a:ext cx="7643865" cy="5072098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38500" dist="50800" dir="5400000" sy="-100000" algn="bl" rotWithShape="0"/>
                </a:effectLst>
                <a:tableStyleId>{5C22544A-7EE6-4342-B048-85BDC9FD1C3A}</a:tableStyleId>
              </a:tblPr>
              <a:tblGrid>
                <a:gridCol w="3857652"/>
                <a:gridCol w="3786213"/>
              </a:tblGrid>
              <a:tr h="424709"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협동학습</a:t>
                      </a:r>
                      <a:endParaRPr kumimoji="0" lang="ko-KR" altLang="en-US" sz="1600" b="1" kern="1200" dirty="0">
                        <a:solidFill>
                          <a:schemeClr val="lt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kern="1200" dirty="0" smtClean="0">
                          <a:solidFill>
                            <a:schemeClr val="lt1"/>
                          </a:solidFill>
                          <a:latin typeface="+mn-ea"/>
                          <a:ea typeface="+mn-ea"/>
                          <a:cs typeface="+mn-cs"/>
                        </a:rPr>
                        <a:t>전통적인 소집단</a:t>
                      </a:r>
                    </a:p>
                  </a:txBody>
                  <a:tcPr>
                    <a:solidFill>
                      <a:srgbClr val="33CC33"/>
                    </a:solidFill>
                  </a:tcPr>
                </a:tc>
              </a:tr>
              <a:tr h="694978"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구성원사이의 </a:t>
                      </a:r>
                      <a:r>
                        <a:rPr kumimoji="0" lang="ko-KR" altLang="en-US" sz="15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긍정적상호</a:t>
                      </a: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의존성에 기초함 </a:t>
                      </a:r>
                      <a:endParaRPr kumimoji="0" lang="ko-KR" altLang="en-US" sz="15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상호의존성이 항상 존재하지는 않음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개별적책무성</a:t>
                      </a:r>
                      <a:r>
                        <a:rPr kumimoji="0" lang="en-US" altLang="ko-KR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(Yes) </a:t>
                      </a:r>
                      <a:endParaRPr kumimoji="0" lang="ko-KR" altLang="en-US" sz="15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개별적 </a:t>
                      </a:r>
                      <a:r>
                        <a:rPr kumimoji="0" lang="ko-KR" altLang="en-US" sz="15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책무성</a:t>
                      </a:r>
                      <a:r>
                        <a:rPr kumimoji="0" lang="en-US" altLang="ko-KR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 NO)</a:t>
                      </a:r>
                      <a:endParaRPr kumimoji="0" lang="ko-KR" altLang="en-US" sz="15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개인적 특성</a:t>
                      </a:r>
                      <a:r>
                        <a:rPr kumimoji="0" lang="en-US" altLang="ko-KR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이질적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개인적 특성</a:t>
                      </a:r>
                      <a:r>
                        <a:rPr kumimoji="0" lang="en-US" altLang="ko-KR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동질적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4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모든 구성원이 리더가 될 수 있고</a:t>
                      </a:r>
                      <a:r>
                        <a:rPr kumimoji="0" lang="en-US" altLang="ko-KR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리더십의 책임을 </a:t>
                      </a:r>
                      <a:r>
                        <a:rPr kumimoji="0" lang="ko-KR" altLang="en-US" sz="15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지게됨</a:t>
                      </a:r>
                      <a:endParaRPr kumimoji="0" lang="ko-KR" altLang="en-US" sz="15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주로 </a:t>
                      </a:r>
                      <a:r>
                        <a:rPr kumimoji="0" lang="ko-KR" altLang="en-US" sz="15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한학생이</a:t>
                      </a: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리더로 지정되고 </a:t>
                      </a:r>
                      <a:r>
                        <a:rPr kumimoji="0" lang="ko-KR" altLang="en-US" sz="15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책임을짐</a:t>
                      </a:r>
                      <a:endParaRPr kumimoji="0" lang="ko-KR" altLang="en-US" sz="15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kumimoji="0" lang="ko-KR" altLang="en-US" sz="15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상호책임</a:t>
                      </a:r>
                      <a:r>
                        <a:rPr kumimoji="0" lang="en-US" altLang="ko-KR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Yes)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상호책임</a:t>
                      </a:r>
                      <a:r>
                        <a:rPr kumimoji="0" lang="en-US" altLang="ko-KR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NO)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구성원간의 좋은 협력관계유지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주워진 과제를 </a:t>
                      </a:r>
                      <a:r>
                        <a:rPr kumimoji="0" lang="ko-KR" altLang="en-US" sz="15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완성하는데에만</a:t>
                      </a: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5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관심을둠</a:t>
                      </a:r>
                      <a:endParaRPr kumimoji="0" lang="ko-KR" altLang="en-US" sz="15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24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교사의 적절한 피드백 제공 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교사의 관찰이나 개입이 </a:t>
                      </a:r>
                      <a:r>
                        <a:rPr kumimoji="0" lang="ko-KR" altLang="en-US" sz="15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거의없음</a:t>
                      </a:r>
                      <a:endParaRPr kumimoji="0" lang="ko-KR" altLang="en-US" sz="15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497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리더십</a:t>
                      </a:r>
                      <a:r>
                        <a:rPr kumimoji="0" lang="en-US" altLang="ko-KR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의사소통기술</a:t>
                      </a:r>
                      <a:r>
                        <a:rPr kumimoji="0" lang="en-US" altLang="ko-KR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신뢰</a:t>
                      </a:r>
                      <a:r>
                        <a:rPr kumimoji="0" lang="en-US" altLang="ko-KR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갈등의</a:t>
                      </a:r>
                      <a:endParaRPr kumimoji="0" lang="en-US" altLang="ko-KR" sz="15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사회적 기능을 </a:t>
                      </a:r>
                      <a:r>
                        <a:rPr kumimoji="0" lang="ko-KR" altLang="en-US" sz="15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직접배움</a:t>
                      </a:r>
                      <a:endParaRPr kumimoji="0" lang="ko-KR" altLang="en-US" sz="15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상호작용 기능은 있는 것으로 가정되나</a:t>
                      </a:r>
                      <a:endParaRPr kumimoji="0" lang="en-US" altLang="ko-KR" sz="1500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5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무시됨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00100" y="714356"/>
          <a:ext cx="7572428" cy="5286412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6">
                      <a:alpha val="45000"/>
                      <a:satMod val="12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7572428"/>
              </a:tblGrid>
              <a:tr h="113617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1929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년 세계경제공항으로 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1934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년에 미국의 자유연맹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(Liberty League)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은</a:t>
                      </a: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경제침체 </a:t>
                      </a:r>
                      <a:r>
                        <a:rPr kumimoji="0" lang="ko-KR" alt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회복위해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교육이론과 실천에 대인관계의 경쟁을 </a:t>
                      </a:r>
                      <a:r>
                        <a:rPr kumimoji="0" lang="ko-KR" alt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요구하게됨</a:t>
                      </a: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</a:tr>
              <a:tr h="7823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2)  1960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년대까지는 경쟁을 이용한 교육방법이 </a:t>
                      </a:r>
                      <a:r>
                        <a:rPr kumimoji="0" lang="ko-KR" alt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지배적이게됨</a:t>
                      </a: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</a:tr>
              <a:tr h="2231763">
                <a:tc>
                  <a:txBody>
                    <a:bodyPr/>
                    <a:lstStyle/>
                    <a:p>
                      <a:pPr marL="342900" indent="-342900" algn="l">
                        <a:buAutoNum type="arabicParenR" startAt="3"/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1960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년대 후반부터는 </a:t>
                      </a:r>
                      <a:r>
                        <a:rPr kumimoji="0" lang="ko-KR" alt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블룸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(bloom)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의 완전학습으로 대표되는</a:t>
                      </a: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 algn="l">
                        <a:buNone/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개별화 학습이 대두되었다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342900" indent="-342900" algn="l">
                        <a:buNone/>
                      </a:pP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개별학습이나 경쟁학습은 개인의 능력과 적성을 살리고 개인차를</a:t>
                      </a: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인정할 수 있는 </a:t>
                      </a:r>
                      <a:r>
                        <a:rPr kumimoji="0" lang="ko-KR" altLang="en-US" sz="16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교수방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법이었다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algn="l"/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교수행동에 초점을 둔 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교수방법이었으며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학습자간의 상호작용은</a:t>
                      </a: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기대할 수 없었다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</a:tr>
              <a:tr h="113617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 startAt="4"/>
                        <a:tabLst/>
                        <a:defRPr/>
                      </a:pP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1960</a:t>
                      </a: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년대에는 다시 경쟁 위주의 교육에서 개별화 교육과</a:t>
                      </a:r>
                      <a:endParaRPr kumimoji="0" lang="en-US" altLang="ko-KR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marR="0" indent="-34290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협동 위주의 교육으로 변하기 시작</a:t>
                      </a:r>
                      <a:r>
                        <a:rPr kumimoji="0" lang="en-US" altLang="ko-KR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kumimoji="0" lang="ko-KR" altLang="en-US" sz="16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13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남희순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부제목 2"/>
          <p:cNvSpPr txBox="1">
            <a:spLocks/>
          </p:cNvSpPr>
          <p:nvPr/>
        </p:nvSpPr>
        <p:spPr>
          <a:xfrm>
            <a:off x="914400" y="1071546"/>
            <a:ext cx="7772400" cy="2571768"/>
          </a:xfrm>
          <a:prstGeom prst="rect">
            <a:avLst/>
          </a:prstGeom>
        </p:spPr>
        <p:txBody>
          <a:bodyPr vert="horz" lIns="100584" tIns="4572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sz="1500" dirty="0" smtClean="0"/>
              <a:t> ● </a:t>
            </a:r>
            <a:r>
              <a:rPr lang="en-US" altLang="ko-KR" sz="1600" dirty="0" smtClean="0"/>
              <a:t>1700</a:t>
            </a:r>
            <a:r>
              <a:rPr lang="ko-KR" altLang="en-US" sz="1600" dirty="0" smtClean="0"/>
              <a:t>년대 후반 </a:t>
            </a:r>
            <a:r>
              <a:rPr lang="ko-KR" altLang="en-US" sz="1600" dirty="0" err="1" smtClean="0"/>
              <a:t>란케스터와</a:t>
            </a:r>
            <a:r>
              <a:rPr lang="ko-KR" altLang="en-US" sz="1600" dirty="0" smtClean="0"/>
              <a:t> 벨</a:t>
            </a:r>
            <a:r>
              <a:rPr lang="en-US" altLang="ko-KR" sz="1600" dirty="0" smtClean="0"/>
              <a:t>(Bell)</a:t>
            </a:r>
            <a:r>
              <a:rPr lang="ko-KR" altLang="en-US" sz="1600" dirty="0" smtClean="0"/>
              <a:t>이 영국에서 협동학습을 실제적용</a:t>
            </a:r>
            <a:r>
              <a:rPr lang="en-US" altLang="ko-KR" sz="1600" dirty="0" smtClean="0"/>
              <a:t>.</a:t>
            </a:r>
            <a:endParaRPr lang="ko-KR" altLang="en-US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      미국에서는 </a:t>
            </a:r>
            <a:r>
              <a:rPr lang="ko-KR" altLang="en-US" sz="1600" dirty="0" err="1" smtClean="0"/>
              <a:t>란케스트리안</a:t>
            </a:r>
            <a:r>
              <a:rPr lang="en-US" altLang="ko-KR" sz="1600" dirty="0" smtClean="0"/>
              <a:t>(Lancastrian)</a:t>
            </a:r>
            <a:r>
              <a:rPr lang="ko-KR" altLang="en-US" sz="1600" dirty="0" smtClean="0"/>
              <a:t>학교가 </a:t>
            </a:r>
            <a:r>
              <a:rPr lang="en-US" altLang="ko-KR" sz="1600" dirty="0" smtClean="0"/>
              <a:t>1806</a:t>
            </a:r>
            <a:r>
              <a:rPr lang="ko-KR" altLang="en-US" sz="1600" dirty="0" smtClean="0"/>
              <a:t>년 뉴욕</a:t>
            </a:r>
            <a:r>
              <a:rPr lang="en-US" altLang="ko-KR" sz="1600" dirty="0" smtClean="0"/>
              <a:t>(New </a:t>
            </a:r>
            <a:r>
              <a:rPr lang="en-US" altLang="ko-KR" sz="1600" dirty="0" err="1" smtClean="0"/>
              <a:t>york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시에 설립되어</a:t>
            </a:r>
            <a:r>
              <a:rPr lang="en-US" altLang="ko-KR" sz="1600" dirty="0" smtClean="0"/>
              <a:t>,</a:t>
            </a:r>
            <a:endParaRPr lang="ko-KR" altLang="en-US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      1800</a:t>
            </a:r>
            <a:r>
              <a:rPr lang="ko-KR" altLang="en-US" sz="1600" dirty="0" smtClean="0"/>
              <a:t>년대 전반에 협동학습이 미국에 널리 보급됨</a:t>
            </a:r>
            <a:r>
              <a:rPr lang="en-US" altLang="ko-KR" sz="1600" dirty="0" smtClean="0"/>
              <a:t>.</a:t>
            </a:r>
          </a:p>
          <a:p>
            <a:pPr>
              <a:lnSpc>
                <a:spcPct val="150000"/>
              </a:lnSpc>
            </a:pP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ko-KR" altLang="en-US" sz="1600" dirty="0" smtClean="0"/>
              <a:t>      본격적인 협동학습은 </a:t>
            </a:r>
            <a:r>
              <a:rPr lang="ko-KR" altLang="en-US" sz="1600" dirty="0" err="1" smtClean="0"/>
              <a:t>듀이</a:t>
            </a:r>
            <a:r>
              <a:rPr lang="en-US" altLang="ko-KR" sz="1600" dirty="0" smtClean="0"/>
              <a:t>(Dewey)</a:t>
            </a:r>
            <a:r>
              <a:rPr lang="ko-KR" altLang="en-US" sz="1600" dirty="0" smtClean="0"/>
              <a:t>의 “인간이 협동적으로 사는 것을</a:t>
            </a:r>
            <a:endParaRPr lang="en-US" altLang="ko-KR" sz="1600" dirty="0" smtClean="0"/>
          </a:p>
          <a:p>
            <a:pPr>
              <a:lnSpc>
                <a:spcPct val="150000"/>
              </a:lnSpc>
            </a:pPr>
            <a:r>
              <a:rPr lang="en-US" altLang="ko-KR" sz="1600" dirty="0" smtClean="0"/>
              <a:t>     </a:t>
            </a:r>
            <a:r>
              <a:rPr lang="ko-KR" altLang="en-US" sz="1600" dirty="0" smtClean="0"/>
              <a:t> 학교를 통하여 배우지 않으면 </a:t>
            </a:r>
            <a:r>
              <a:rPr lang="ko-KR" altLang="en-US" sz="1600" dirty="0" err="1" smtClean="0"/>
              <a:t>안된다</a:t>
            </a:r>
            <a:r>
              <a:rPr lang="ko-KR" altLang="en-US" sz="1600" dirty="0" smtClean="0"/>
              <a:t>“ 는 주장에 의해 협동학습이 비롯됨</a:t>
            </a: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914400" y="285728"/>
            <a:ext cx="777240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r>
              <a:rPr lang="en-US" altLang="ko-KR" b="1" dirty="0" smtClean="0">
                <a:solidFill>
                  <a:srgbClr val="33CC33"/>
                </a:solidFill>
              </a:rPr>
              <a:t>2) </a:t>
            </a:r>
            <a:r>
              <a:rPr lang="ko-KR" altLang="en-US" b="1" dirty="0" smtClean="0">
                <a:solidFill>
                  <a:srgbClr val="33CC33"/>
                </a:solidFill>
              </a:rPr>
              <a:t>협동학습의 역사는 </a:t>
            </a:r>
            <a:r>
              <a:rPr lang="en-US" altLang="ko-KR" b="1" dirty="0" smtClean="0">
                <a:solidFill>
                  <a:srgbClr val="33CC33"/>
                </a:solidFill>
              </a:rPr>
              <a:t>1700</a:t>
            </a:r>
            <a:r>
              <a:rPr lang="ko-KR" altLang="en-US" b="1" dirty="0" smtClean="0">
                <a:solidFill>
                  <a:srgbClr val="33CC33"/>
                </a:solidFill>
              </a:rPr>
              <a:t>년 대부터 시작된다</a:t>
            </a:r>
            <a:r>
              <a:rPr lang="en-US" altLang="ko-KR" b="1" dirty="0" smtClean="0">
                <a:solidFill>
                  <a:srgbClr val="33CC33"/>
                </a:solidFill>
              </a:rPr>
              <a:t>. </a:t>
            </a:r>
            <a:endParaRPr lang="ko-KR" altLang="en-US" b="1" dirty="0">
              <a:solidFill>
                <a:srgbClr val="33CC33"/>
              </a:solidFill>
            </a:endParaRPr>
          </a:p>
        </p:txBody>
      </p:sp>
      <p:pic>
        <p:nvPicPr>
          <p:cNvPr id="2049" name="_x71864856" descr="EMB00000e7c63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9575" y="0"/>
            <a:ext cx="2384425" cy="2308225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부제목 2"/>
          <p:cNvSpPr txBox="1">
            <a:spLocks/>
          </p:cNvSpPr>
          <p:nvPr/>
        </p:nvSpPr>
        <p:spPr>
          <a:xfrm>
            <a:off x="914400" y="3571876"/>
            <a:ext cx="777240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r>
              <a:rPr lang="en-US" altLang="ko-KR" b="1" dirty="0" smtClean="0">
                <a:solidFill>
                  <a:srgbClr val="33CC33"/>
                </a:solidFill>
              </a:rPr>
              <a:t>3) John Dewey </a:t>
            </a:r>
            <a:r>
              <a:rPr lang="ko-KR" altLang="en-US" b="1" dirty="0" smtClean="0">
                <a:solidFill>
                  <a:srgbClr val="33CC33"/>
                </a:solidFill>
              </a:rPr>
              <a:t>는 경쟁 위주의 교육을 날카롭게 비판하였다</a:t>
            </a:r>
            <a:r>
              <a:rPr lang="en-US" altLang="ko-KR" b="1" dirty="0" smtClean="0">
                <a:solidFill>
                  <a:srgbClr val="33CC33"/>
                </a:solidFill>
              </a:rPr>
              <a:t>. </a:t>
            </a:r>
            <a:endParaRPr lang="ko-KR" altLang="en-US" b="1" dirty="0">
              <a:solidFill>
                <a:srgbClr val="33CC33"/>
              </a:solidFill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914400" y="4143380"/>
            <a:ext cx="7772400" cy="2571768"/>
          </a:xfrm>
          <a:prstGeom prst="rect">
            <a:avLst/>
          </a:prstGeom>
        </p:spPr>
        <p:txBody>
          <a:bodyPr vert="horz" lIns="100584" tIns="45720" anchor="ctr">
            <a:normAutofit/>
          </a:bodyPr>
          <a:lstStyle/>
          <a:p>
            <a:r>
              <a:rPr lang="ko-KR" altLang="en-US" sz="1600" dirty="0" smtClean="0">
                <a:latin typeface="+mn-ea"/>
              </a:rPr>
              <a:t>● 시카고대학교에 부속학교를 세우는 동안 </a:t>
            </a:r>
            <a:r>
              <a:rPr lang="en-US" altLang="ko-KR" sz="1600" dirty="0" smtClean="0">
                <a:latin typeface="+mn-ea"/>
              </a:rPr>
              <a:t>Dewey</a:t>
            </a:r>
            <a:r>
              <a:rPr lang="ko-KR" altLang="en-US" sz="1600" dirty="0" smtClean="0">
                <a:latin typeface="+mn-ea"/>
              </a:rPr>
              <a:t>는 미국의 급속하게 변하는</a:t>
            </a:r>
            <a:endParaRPr lang="en-US" altLang="ko-KR" sz="1600" dirty="0" smtClean="0">
              <a:latin typeface="+mn-ea"/>
            </a:endParaRPr>
          </a:p>
          <a:p>
            <a:r>
              <a:rPr lang="en-US" altLang="ko-KR" sz="1600" dirty="0" smtClean="0">
                <a:latin typeface="+mn-ea"/>
              </a:rPr>
              <a:t>     </a:t>
            </a:r>
          </a:p>
          <a:p>
            <a:r>
              <a:rPr lang="ko-KR" altLang="en-US" sz="1600" dirty="0" smtClean="0">
                <a:latin typeface="+mn-ea"/>
              </a:rPr>
              <a:t>    사회 상황이 가정을 파괴하고 있다고 믿었다</a:t>
            </a:r>
            <a:r>
              <a:rPr lang="en-US" altLang="ko-KR" sz="1600" dirty="0" smtClean="0">
                <a:latin typeface="+mn-ea"/>
              </a:rPr>
              <a:t>.</a:t>
            </a:r>
          </a:p>
          <a:p>
            <a:endParaRPr lang="en-US" altLang="ko-KR" sz="1600" dirty="0" smtClean="0">
              <a:latin typeface="+mn-ea"/>
            </a:endParaRPr>
          </a:p>
          <a:p>
            <a:r>
              <a:rPr lang="ko-KR" altLang="en-US" sz="1600" dirty="0" smtClean="0">
                <a:latin typeface="+mn-ea"/>
              </a:rPr>
              <a:t>● </a:t>
            </a:r>
            <a:r>
              <a:rPr lang="en-US" altLang="ko-KR" sz="1600" dirty="0" smtClean="0">
                <a:latin typeface="+mn-ea"/>
              </a:rPr>
              <a:t>1970</a:t>
            </a:r>
            <a:r>
              <a:rPr lang="ko-KR" altLang="en-US" sz="1600" dirty="0" smtClean="0">
                <a:latin typeface="+mn-ea"/>
              </a:rPr>
              <a:t>년대 미국의 </a:t>
            </a:r>
            <a:r>
              <a:rPr lang="ko-KR" altLang="en-US" sz="1600" dirty="0" err="1" smtClean="0">
                <a:latin typeface="+mn-ea"/>
              </a:rPr>
              <a:t>존스홉킨스대학</a:t>
            </a:r>
            <a:r>
              <a:rPr lang="ko-KR" altLang="en-US" sz="1600" dirty="0" smtClean="0">
                <a:latin typeface="+mn-ea"/>
              </a:rPr>
              <a:t> 사회조직센터 가 출발점</a:t>
            </a:r>
            <a:r>
              <a:rPr lang="en-US" altLang="ko-KR" sz="1600" dirty="0" smtClean="0">
                <a:latin typeface="+mn-ea"/>
              </a:rPr>
              <a:t>)</a:t>
            </a:r>
          </a:p>
          <a:p>
            <a:r>
              <a:rPr lang="en-US" altLang="ko-KR" sz="1600" dirty="0" smtClean="0">
                <a:latin typeface="+mn-ea"/>
              </a:rPr>
              <a:t>      </a:t>
            </a:r>
          </a:p>
          <a:p>
            <a:r>
              <a:rPr lang="ko-KR" altLang="en-US" sz="1600" dirty="0" smtClean="0">
                <a:latin typeface="+mn-ea"/>
              </a:rPr>
              <a:t>● </a:t>
            </a:r>
            <a:r>
              <a:rPr lang="ko-KR" altLang="en-US" sz="1600" dirty="0" err="1" smtClean="0">
                <a:latin typeface="+mn-ea"/>
              </a:rPr>
              <a:t>퀸틀리안</a:t>
            </a:r>
            <a:r>
              <a:rPr lang="en-US" altLang="ko-KR" sz="1600" dirty="0" smtClean="0">
                <a:latin typeface="+mn-ea"/>
              </a:rPr>
              <a:t>(Quintilian, AD, 35-95)</a:t>
            </a:r>
            <a:r>
              <a:rPr lang="ko-KR" altLang="en-US" sz="1600" dirty="0" smtClean="0">
                <a:latin typeface="+mn-ea"/>
              </a:rPr>
              <a:t>과 대교수학을 저술한</a:t>
            </a:r>
            <a:endParaRPr lang="en-US" altLang="ko-KR" sz="1600" dirty="0" smtClean="0">
              <a:latin typeface="+mn-ea"/>
            </a:endParaRPr>
          </a:p>
          <a:p>
            <a:r>
              <a:rPr lang="en-US" altLang="ko-KR" sz="1600" dirty="0" smtClean="0">
                <a:latin typeface="+mn-ea"/>
              </a:rPr>
              <a:t>      </a:t>
            </a:r>
            <a:r>
              <a:rPr lang="ko-KR" altLang="en-US" sz="1600" dirty="0" err="1" smtClean="0">
                <a:latin typeface="+mn-ea"/>
              </a:rPr>
              <a:t>코메니우스</a:t>
            </a:r>
            <a:r>
              <a:rPr lang="en-US" altLang="ko-KR" sz="1600" dirty="0" smtClean="0">
                <a:latin typeface="+mn-ea"/>
              </a:rPr>
              <a:t>(Comenius, 1592-1670)</a:t>
            </a:r>
            <a:r>
              <a:rPr lang="ko-KR" altLang="en-US" sz="1600" dirty="0" smtClean="0">
                <a:latin typeface="+mn-ea"/>
              </a:rPr>
              <a:t>에게서</a:t>
            </a:r>
            <a:r>
              <a:rPr lang="en-US" altLang="ko-KR" sz="1600" dirty="0" smtClean="0">
                <a:latin typeface="+mn-ea"/>
              </a:rPr>
              <a:t>, </a:t>
            </a:r>
            <a:r>
              <a:rPr lang="ko-KR" altLang="en-US" sz="1600" dirty="0" err="1" smtClean="0">
                <a:latin typeface="+mn-ea"/>
              </a:rPr>
              <a:t>찿아볼수</a:t>
            </a:r>
            <a:r>
              <a:rPr lang="ko-KR" altLang="en-US" sz="1600" dirty="0" smtClean="0">
                <a:latin typeface="+mn-ea"/>
              </a:rPr>
              <a:t> 있다</a:t>
            </a:r>
            <a:r>
              <a:rPr lang="en-US" altLang="ko-KR" sz="1600" dirty="0" smtClean="0">
                <a:latin typeface="+mn-ea"/>
              </a:rPr>
              <a:t>.</a:t>
            </a:r>
            <a:endParaRPr lang="ko-KR" altLang="en-US" sz="1600" dirty="0" smtClean="0">
              <a:latin typeface="+mn-ea"/>
            </a:endParaRPr>
          </a:p>
        </p:txBody>
      </p:sp>
      <p:sp>
        <p:nvSpPr>
          <p:cNvPr id="10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남희순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부제목 2"/>
          <p:cNvSpPr txBox="1">
            <a:spLocks/>
          </p:cNvSpPr>
          <p:nvPr/>
        </p:nvSpPr>
        <p:spPr>
          <a:xfrm>
            <a:off x="914400" y="3214686"/>
            <a:ext cx="7772400" cy="928694"/>
          </a:xfrm>
          <a:prstGeom prst="rect">
            <a:avLst/>
          </a:prstGeom>
        </p:spPr>
        <p:txBody>
          <a:bodyPr vert="horz" lIns="100584" tIns="45720" anchor="t">
            <a:normAutofit/>
          </a:bodyPr>
          <a:lstStyle/>
          <a:p>
            <a:endParaRPr lang="ko-KR" altLang="en-US" sz="1600" dirty="0" smtClean="0"/>
          </a:p>
          <a:p>
            <a:endParaRPr lang="ko-KR" altLang="en-US" sz="1600" dirty="0"/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914400" y="285728"/>
            <a:ext cx="777240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r>
              <a:rPr lang="en-US" altLang="ko-KR" b="1" dirty="0" smtClean="0">
                <a:solidFill>
                  <a:srgbClr val="33CC33"/>
                </a:solidFill>
              </a:rPr>
              <a:t>4) </a:t>
            </a:r>
            <a:r>
              <a:rPr lang="ko-KR" altLang="en-US" b="1" dirty="0" smtClean="0">
                <a:solidFill>
                  <a:srgbClr val="33CC33"/>
                </a:solidFill>
              </a:rPr>
              <a:t>학습자를 교실 </a:t>
            </a:r>
            <a:r>
              <a:rPr lang="ko-KR" altLang="en-US" b="1" dirty="0" err="1" smtClean="0">
                <a:solidFill>
                  <a:srgbClr val="33CC33"/>
                </a:solidFill>
              </a:rPr>
              <a:t>환경내에</a:t>
            </a:r>
            <a:r>
              <a:rPr lang="ko-KR" altLang="en-US" b="1" dirty="0" smtClean="0">
                <a:solidFill>
                  <a:srgbClr val="33CC33"/>
                </a:solidFill>
              </a:rPr>
              <a:t> 능동적인 참여자로 일조한 이론들</a:t>
            </a:r>
            <a:endParaRPr lang="ko-KR" altLang="en-US" b="1" dirty="0">
              <a:solidFill>
                <a:srgbClr val="33CC33"/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000100" y="1097342"/>
          <a:ext cx="7572428" cy="2260220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6">
                      <a:alpha val="45000"/>
                      <a:satMod val="12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3786214"/>
                <a:gridCol w="3786214"/>
              </a:tblGrid>
              <a:tr h="4619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/>
                        <a:t>협동의 사회심리학 </a:t>
                      </a:r>
                      <a:r>
                        <a:rPr lang="en-US" altLang="ko-KR" sz="1600" dirty="0" smtClean="0"/>
                        <a:t>(</a:t>
                      </a:r>
                      <a:r>
                        <a:rPr lang="en-US" altLang="ko-KR" sz="1600" dirty="0" err="1" smtClean="0"/>
                        <a:t>Deutch</a:t>
                      </a:r>
                      <a:r>
                        <a:rPr lang="en-US" altLang="ko-KR" sz="1600" dirty="0" smtClean="0"/>
                        <a:t> 1949)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sz="1600" dirty="0" smtClean="0"/>
                        <a:t>접촉의 사회심리학  </a:t>
                      </a:r>
                      <a:r>
                        <a:rPr lang="en-US" altLang="ko-KR" sz="1600" dirty="0" smtClean="0"/>
                        <a:t>(Allport,1954)</a:t>
                      </a:r>
                      <a:endParaRPr lang="ko-KR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</a:tr>
              <a:tr h="1181174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모든 학습자가 명확하게 할당된 공동과제에 참여할 수 있는 소집단에서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함께 학습하는 것으로 정의하고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독서집단처럼 교사의 지시적이고 즉각적인 관여가 있는 경우는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협동학습이 아니라고 보았다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따라서 협동학습은 주어진 학습과제나 학습목표를 소집단으로 구성된 구성원들이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공동으로 노력하여 그 목표에 도달하는 방법이다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0" lang="ko-KR" altLang="en-US" sz="15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1000100" y="3671018"/>
          <a:ext cx="7572428" cy="2686940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6">
                      <a:alpha val="45000"/>
                      <a:satMod val="12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7572428"/>
              </a:tblGrid>
              <a:tr h="4619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사회적 구성주의 이론 </a:t>
                      </a:r>
                      <a:r>
                        <a:rPr lang="en-US" altLang="ko-KR" sz="1400" dirty="0" smtClean="0">
                          <a:latin typeface="+mn-ea"/>
                          <a:ea typeface="+mn-ea"/>
                        </a:rPr>
                        <a:t>(Vygotsky,1978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</a:tr>
              <a:tr h="1181174">
                <a:tc>
                  <a:txBody>
                    <a:bodyPr/>
                    <a:lstStyle/>
                    <a:p>
                      <a:pPr algn="ctr"/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협동학습은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학교 수업이 최근의 학습 심리적 관점을 반영해야 하는 데 있어서 필요한 것이다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즉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협동학습은 “지식이 사회적인 협상에 의해 형성된다”는 구성주의의 학습원리를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적용하는데 가장 적합한 교수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학습 방법인 것이다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ctr"/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즉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구성주의 관점은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행동주의로 대표되는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기존의 관점을 비판하여 대두되고 있는 학습 심리적 관점으로서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,</a:t>
                      </a:r>
                    </a:p>
                    <a:p>
                      <a:pPr algn="ctr"/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지식이 개인의 경험에 근거하여 그 의미를 어떻게 형성하느냐에 따라</a:t>
                      </a:r>
                      <a:endParaRPr kumimoji="0" lang="en-US" altLang="ko-KR" sz="14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kumimoji="0" lang="ko-KR" altLang="en-US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다르게 구성될 수 있음을 전제로 한다</a:t>
                      </a:r>
                      <a:r>
                        <a:rPr kumimoji="0" lang="en-US" altLang="ko-KR" sz="14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endParaRPr kumimoji="0" lang="ko-KR" altLang="en-US" sz="1400" kern="1200" dirty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남희순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00100" y="797015"/>
          <a:ext cx="7572428" cy="5703819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6">
                      <a:alpha val="45000"/>
                      <a:satMod val="12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2143140"/>
                <a:gridCol w="5429288"/>
              </a:tblGrid>
              <a:tr h="7660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1900</a:t>
                      </a: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년대</a:t>
                      </a:r>
                      <a:endParaRPr kumimoji="0" lang="en-US" altLang="ko-KR" sz="1800" b="1" kern="1200" dirty="0" smtClean="0">
                        <a:solidFill>
                          <a:schemeClr val="tx1"/>
                        </a:solidFill>
                        <a:latin typeface="+mj-ea"/>
                        <a:ea typeface="+mj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초       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John Dewey, Kurt </a:t>
                      </a:r>
                      <a:r>
                        <a:rPr kumimoji="0" lang="en-US" sz="1200" b="0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Lewin</a:t>
                      </a:r>
                      <a:r>
                        <a:rPr kumimoji="0" 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. Jean Piaget, Lev </a:t>
                      </a:r>
                      <a:r>
                        <a:rPr kumimoji="0" lang="en-US" sz="1200" b="0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Vygotsky</a:t>
                      </a:r>
                      <a:r>
                        <a:rPr kumimoji="0" 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20380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1960</a:t>
                      </a: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년대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Stuart Cook(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협동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Madsen(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협동과 경쟁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Bruner, </a:t>
                      </a:r>
                      <a:r>
                        <a:rPr kumimoji="0" lang="en-US" altLang="ko-KR" sz="1200" b="0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Suckman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탐구 및 발견 학습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Skinner(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프로그램학습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행동수정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  <a:endParaRPr kumimoji="0" lang="ko-KR" altLang="en-US" sz="1200" b="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Morton Deutsch(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협동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신뢰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갈등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Blake, Mouton(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집단 간 경쟁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David &amp; Roger Johnson(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협동학습을 위한 교사훈련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endParaRPr kumimoji="0" lang="ko-KR" altLang="en-US" sz="1200" b="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415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1970</a:t>
                      </a: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년대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D. Johnson(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교육의 사회심리학적 기초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),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DeVries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, Edwards(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집단 간 경쟁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, TGT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를 사용한 수업 게임접근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D&amp;R Johnson(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협동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경쟁연구 고찰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; 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함께 그리고 혼자 학습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APA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에서 심포지움</a:t>
                      </a:r>
                      <a:endParaRPr kumimoji="0" lang="en-US" altLang="ko-KR" sz="1200" b="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Slavin</a:t>
                      </a:r>
                      <a:r>
                        <a:rPr kumimoji="0" 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협동 교육과정개발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Kagan</a:t>
                      </a:r>
                      <a:r>
                        <a:rPr kumimoji="0" 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협동연구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Shlomo</a:t>
                      </a:r>
                      <a:r>
                        <a:rPr kumimoji="0" 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&amp; Yael </a:t>
                      </a:r>
                      <a:r>
                        <a:rPr kumimoji="0" lang="en-US" sz="1200" b="0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Sharan</a:t>
                      </a:r>
                      <a:r>
                        <a:rPr kumimoji="0" 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소집단 수업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집단조사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Aronson(Jigsaw 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교실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); </a:t>
                      </a:r>
                      <a:r>
                        <a:rPr kumimoji="0" 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Gibbs(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원주민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Journal of Research &amp; Development in Education(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협동 판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endParaRPr kumimoji="0" lang="ko-KR" altLang="en-US" sz="1200" b="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471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1980</a:t>
                      </a: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년대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D &amp; R Johnson(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협동연구 메타분석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E. Cohen(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집단작업 설계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Kagan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협동학습의 구조적 접근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D &amp; R Johnson(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협동 및 경쟁이론과 연구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 </a:t>
                      </a:r>
                      <a:endParaRPr kumimoji="0" lang="ko-KR" altLang="en-US" sz="1200" b="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849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1990</a:t>
                      </a:r>
                      <a:r>
                        <a:rPr kumimoji="0" lang="ko-KR" altLang="en-US" sz="1800" b="1" kern="1200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년대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교육자들 사이에 협동학습 인기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: 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일차 협동학습 연차학회 </a:t>
                      </a:r>
                    </a:p>
                    <a:p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D &amp; R Johnson(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협동연구 메타분석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E. Cohen(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집단작업 설계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kumimoji="0" lang="en-US" altLang="ko-KR" sz="1200" b="0" kern="1200" dirty="0" err="1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Kagan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협동학습의 구조적 접근</a:t>
                      </a:r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):</a:t>
                      </a:r>
                    </a:p>
                    <a:p>
                      <a:r>
                        <a:rPr kumimoji="0" lang="en-US" altLang="ko-KR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D &amp; R Johnson(</a:t>
                      </a: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협동 및 경쟁이론과 연구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부제목 2"/>
          <p:cNvSpPr txBox="1">
            <a:spLocks/>
          </p:cNvSpPr>
          <p:nvPr/>
        </p:nvSpPr>
        <p:spPr>
          <a:xfrm>
            <a:off x="914400" y="285728"/>
            <a:ext cx="777240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b="1" dirty="0" smtClean="0">
                <a:solidFill>
                  <a:srgbClr val="92D050"/>
                </a:solidFill>
                <a:latin typeface="+mn-ea"/>
              </a:rPr>
              <a:t>● 협동학습의 연대기</a:t>
            </a:r>
            <a:endParaRPr lang="en-US" altLang="ko-KR" b="1" dirty="0" smtClean="0">
              <a:solidFill>
                <a:srgbClr val="92D050"/>
              </a:solidFill>
              <a:latin typeface="+mn-ea"/>
            </a:endParaRP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n-US" altLang="ko-KR" sz="1400" baseline="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smtClean="0"/>
              <a:t>남희순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1000100" y="2500306"/>
          <a:ext cx="7572428" cy="3643338"/>
        </p:xfrm>
        <a:graphic>
          <a:graphicData uri="http://schemas.openxmlformats.org/drawingml/2006/table">
            <a:tbl>
              <a:tblPr firstRow="1" bandRow="1">
                <a:effectLst>
                  <a:glow rad="63500">
                    <a:schemeClr val="accent6">
                      <a:alpha val="45000"/>
                      <a:satMod val="120000"/>
                    </a:schemeClr>
                  </a:glow>
                  <a:reflection blurRad="6350" stA="50000" endA="300" endPos="38500" dist="50800" dir="5400000" sy="-100000" algn="bl" rotWithShape="0"/>
                </a:effectLst>
                <a:tableStyleId>{08FB837D-C827-4EFA-A057-4D05807E0F7C}</a:tableStyleId>
              </a:tblPr>
              <a:tblGrid>
                <a:gridCol w="2143140"/>
                <a:gridCol w="5429288"/>
              </a:tblGrid>
              <a:tr h="5876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구성원간의 상호의존성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집단의 공동목표를 달성하기 위해서는 구성원간의</a:t>
                      </a:r>
                      <a:endParaRPr kumimoji="0" lang="en-US" altLang="ko-KR" sz="1200" b="0" kern="1200" dirty="0" smtClean="0">
                        <a:solidFill>
                          <a:schemeClr val="bg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b="0" kern="1200" dirty="0" smtClean="0">
                          <a:solidFill>
                            <a:schemeClr val="bg1"/>
                          </a:solidFill>
                          <a:latin typeface="+mn-ea"/>
                          <a:ea typeface="+mn-ea"/>
                          <a:cs typeface="+mn-cs"/>
                        </a:rPr>
                        <a:t>상호의존성 전제되어야 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76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개별적인 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책무성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집단의 목표 달성을 위해 역할을 분담하게 되므로</a:t>
                      </a:r>
                      <a:endParaRPr kumimoji="0" lang="en-US" altLang="ko-KR" sz="1200" kern="1200" dirty="0" smtClean="0">
                        <a:solidFill>
                          <a:schemeClr val="dk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개인의 </a:t>
                      </a:r>
                      <a:r>
                        <a:rPr kumimoji="0" lang="ko-KR" altLang="en-US" sz="12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책무성이</a:t>
                      </a: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강조됨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9175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이질적 집단구성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집단을 이질적으로 구성하여 모든 학생들에게 도움이 되도록 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8763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지도력의 공유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협동학습은 개개인이 책무를 지니므로 능력이 뛰어난 일부 학생에게 지도력이 주어지는 것이 아니라 집단이 공유하도록 해야 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22689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교사의 적극적인 개입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구성원간의 상호작용을 통해 개인과 집단의 학습목표를 최대한으로 달성하고자 하는 것이 협동학습이므로 교사가 학습활동을 관찰하고 적극적으로 개입하여야 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65987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개인 및 집단의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점수 모두 반영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협동학습에서는 개인의 </a:t>
                      </a:r>
                      <a:r>
                        <a:rPr kumimoji="0" lang="ko-KR" altLang="en-US" sz="1200" kern="1200" dirty="0" err="1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개별책무성을</a:t>
                      </a:r>
                      <a:r>
                        <a:rPr kumimoji="0" lang="ko-KR" altLang="en-US" sz="1200" kern="1200" dirty="0" smtClean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+mn-cs"/>
                        </a:rPr>
                        <a:t> 높이기 위해 개인의 점수 뿐 아니라 개인이 소속되어 활동한 집단의 점수도 반영함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부제목 2"/>
          <p:cNvSpPr txBox="1">
            <a:spLocks/>
          </p:cNvSpPr>
          <p:nvPr/>
        </p:nvSpPr>
        <p:spPr>
          <a:xfrm>
            <a:off x="914400" y="642918"/>
            <a:ext cx="7772400" cy="571504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lvl="0" indent="-342900">
              <a:lnSpc>
                <a:spcPts val="2500"/>
              </a:lnSpc>
              <a:buClr>
                <a:schemeClr val="tx2"/>
              </a:buClr>
              <a:buSzPct val="95000"/>
              <a:defRPr/>
            </a:pPr>
            <a:r>
              <a:rPr lang="ko-KR" altLang="en-US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●   협동학습의 기본 원리</a:t>
            </a: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914400" y="285728"/>
            <a:ext cx="777240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altLang="ko-KR" b="1" dirty="0" smtClean="0">
                <a:solidFill>
                  <a:srgbClr val="92D050"/>
                </a:solidFill>
                <a:latin typeface="+mn-ea"/>
              </a:rPr>
              <a:t>2&gt;</a:t>
            </a:r>
            <a:r>
              <a:rPr kumimoji="0" lang="en-US" altLang="ko-KR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ea"/>
                <a:cs typeface="+mn-cs"/>
              </a:rPr>
              <a:t> </a:t>
            </a:r>
            <a:r>
              <a:rPr kumimoji="0" lang="ko-KR" alt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ea"/>
                <a:cs typeface="+mn-cs"/>
              </a:rPr>
              <a:t>협동학습의 특징</a:t>
            </a:r>
            <a:endParaRPr lang="en-US" altLang="ko-KR" b="1" dirty="0" smtClean="0">
              <a:solidFill>
                <a:srgbClr val="92D050"/>
              </a:solidFill>
              <a:latin typeface="+mn-ea"/>
            </a:endParaRPr>
          </a:p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Arial" pitchFamily="34" charset="0"/>
              <a:buChar char="•"/>
              <a:tabLst/>
              <a:defRPr/>
            </a:pPr>
            <a:endParaRPr lang="en-US" altLang="ko-KR" sz="1400" baseline="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000102" y="1285860"/>
          <a:ext cx="7572428" cy="428628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0000" endA="300" endPos="90000" dist="50800" dir="5400000" sy="-100000" algn="bl" rotWithShape="0"/>
                </a:effectLst>
                <a:tableStyleId>{5C22544A-7EE6-4342-B048-85BDC9FD1C3A}</a:tableStyleId>
              </a:tblPr>
              <a:tblGrid>
                <a:gridCol w="1893107"/>
                <a:gridCol w="1893107"/>
                <a:gridCol w="1893107"/>
                <a:gridCol w="1893107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동시다발적 상호작용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긍정적 상호의존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개인적 책임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dirty="0" smtClean="0">
                          <a:latin typeface="+mn-ea"/>
                          <a:ea typeface="+mn-ea"/>
                        </a:rPr>
                        <a:t>동등한 참여</a:t>
                      </a:r>
                      <a:endParaRPr lang="ko-KR" altLang="en-US" sz="14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</a:tr>
            </a:tbl>
          </a:graphicData>
        </a:graphic>
      </p:graphicFrame>
      <p:sp>
        <p:nvSpPr>
          <p:cNvPr id="12" name="부제목 2"/>
          <p:cNvSpPr txBox="1">
            <a:spLocks/>
          </p:cNvSpPr>
          <p:nvPr/>
        </p:nvSpPr>
        <p:spPr>
          <a:xfrm>
            <a:off x="928662" y="1857364"/>
            <a:ext cx="7772400" cy="571504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lvl="0" indent="-342900">
              <a:lnSpc>
                <a:spcPts val="2500"/>
              </a:lnSpc>
              <a:buClr>
                <a:schemeClr val="tx2"/>
              </a:buClr>
              <a:buSzPct val="95000"/>
              <a:defRPr/>
            </a:pPr>
            <a:r>
              <a:rPr lang="ko-KR" altLang="en-US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●   협동학습의 특징</a:t>
            </a:r>
          </a:p>
        </p:txBody>
      </p:sp>
      <p:sp>
        <p:nvSpPr>
          <p:cNvPr id="14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err="1" smtClean="0"/>
              <a:t>최문실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 txBox="1">
            <a:spLocks/>
          </p:cNvSpPr>
          <p:nvPr/>
        </p:nvSpPr>
        <p:spPr>
          <a:xfrm>
            <a:off x="1057244" y="142852"/>
            <a:ext cx="8086756" cy="578647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0" marR="0" lvl="0" indent="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endParaRPr lang="en-US" altLang="ko-KR" sz="1400" baseline="0" dirty="0"/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&lt;</a:t>
            </a:r>
            <a:r>
              <a:rPr lang="ko-KR" alt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협동학습의 교육효과</a:t>
            </a:r>
            <a:r>
              <a:rPr lang="en-US" altLang="ko-K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&gt;</a:t>
            </a:r>
            <a:endParaRPr kumimoji="0" lang="en-US" altLang="ko-KR" b="1" i="0" u="none" strike="noStrike" kern="1200" cap="none" spc="0" normalizeH="0" noProof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uLnTx/>
              <a:uFillTx/>
              <a:latin typeface="+mj-ea"/>
              <a:ea typeface="+mj-ea"/>
              <a:cs typeface="+mn-cs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AutoNum type="arabicPeriod"/>
              <a:tabLst/>
              <a:defRPr/>
            </a:pPr>
            <a:endParaRPr kumimoji="0" lang="en-US" altLang="ko-KR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AutoNum type="arabicPeriod"/>
              <a:tabLst/>
              <a:defRPr/>
            </a:pPr>
            <a:endParaRPr kumimoji="0" lang="en-US" altLang="ko-KR" sz="14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ko-KR" altLang="en-US" sz="1200" dirty="0" smtClean="0"/>
              <a:t>● </a:t>
            </a:r>
            <a:r>
              <a:rPr lang="ko-KR" altLang="en-US" sz="1600" dirty="0" smtClean="0"/>
              <a:t> 문제해결과제나 </a:t>
            </a:r>
            <a:r>
              <a:rPr lang="ko-KR" altLang="en-US" sz="1600" dirty="0" err="1" smtClean="0"/>
              <a:t>위계성이</a:t>
            </a:r>
            <a:r>
              <a:rPr lang="ko-KR" altLang="en-US" sz="1600" dirty="0" smtClean="0"/>
              <a:t> </a:t>
            </a:r>
            <a:r>
              <a:rPr lang="ko-KR" altLang="en-US" sz="1600" dirty="0" smtClean="0">
                <a:solidFill>
                  <a:srgbClr val="33CC33"/>
                </a:solidFill>
              </a:rPr>
              <a:t>있는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과제에 보다  효율적 </a:t>
            </a:r>
            <a:r>
              <a:rPr lang="en-US" altLang="ko-KR" sz="1600" dirty="0" smtClean="0">
                <a:solidFill>
                  <a:srgbClr val="33CC33"/>
                </a:solidFill>
              </a:rPr>
              <a:t>: </a:t>
            </a:r>
          </a:p>
          <a:p>
            <a:pPr>
              <a:buFontTx/>
              <a:buChar char="-"/>
            </a:pPr>
            <a:endParaRPr lang="ko-KR" altLang="en-US" sz="1400" dirty="0" smtClean="0"/>
          </a:p>
          <a:p>
            <a:r>
              <a:rPr lang="ko-KR" altLang="en-US" sz="1400" dirty="0" smtClean="0"/>
              <a:t>       문제해결 학습과제나 </a:t>
            </a:r>
            <a:r>
              <a:rPr lang="ko-KR" altLang="en-US" sz="1400" dirty="0" err="1" smtClean="0"/>
              <a:t>위계성이</a:t>
            </a:r>
            <a:r>
              <a:rPr lang="ko-KR" altLang="en-US" sz="1400" dirty="0" smtClean="0"/>
              <a:t> 있는 학습과제의 경우에는 역할분담이 이루어지는 </a:t>
            </a:r>
          </a:p>
          <a:p>
            <a:r>
              <a:rPr lang="ko-KR" altLang="en-US" sz="1400" dirty="0" smtClean="0"/>
              <a:t>       협동학습이 경쟁학습보다 효율적이다</a:t>
            </a:r>
            <a:r>
              <a:rPr lang="en-US" altLang="ko-KR" sz="1400" dirty="0" smtClean="0"/>
              <a:t>. </a:t>
            </a:r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ko-KR" altLang="en-US" sz="1400" dirty="0" smtClean="0"/>
          </a:p>
          <a:p>
            <a:r>
              <a:rPr lang="ko-KR" altLang="en-US" sz="1200" dirty="0" smtClean="0"/>
              <a:t>●  </a:t>
            </a:r>
            <a:r>
              <a:rPr lang="ko-KR" altLang="en-US" sz="1600" b="1" dirty="0" smtClean="0">
                <a:solidFill>
                  <a:srgbClr val="33CC33"/>
                </a:solidFill>
              </a:rPr>
              <a:t>동료나 교사에 대한 긍정적 태도</a:t>
            </a:r>
            <a:r>
              <a:rPr lang="ko-KR" altLang="en-US" sz="1600" dirty="0" smtClean="0">
                <a:solidFill>
                  <a:srgbClr val="33CC33"/>
                </a:solidFill>
              </a:rPr>
              <a:t> </a:t>
            </a:r>
            <a:r>
              <a:rPr lang="ko-KR" altLang="en-US" sz="1600" dirty="0" smtClean="0"/>
              <a:t>형성 </a:t>
            </a:r>
            <a:r>
              <a:rPr lang="en-US" altLang="ko-KR" sz="1600" dirty="0" smtClean="0"/>
              <a:t>: </a:t>
            </a:r>
          </a:p>
          <a:p>
            <a:pPr>
              <a:buFontTx/>
              <a:buChar char="-"/>
            </a:pPr>
            <a:endParaRPr lang="ko-KR" altLang="en-US" sz="1400" dirty="0" smtClean="0"/>
          </a:p>
          <a:p>
            <a:r>
              <a:rPr lang="ko-KR" altLang="en-US" sz="1400" dirty="0" smtClean="0"/>
              <a:t>       수업에 대한 학습자의 태도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교사나 동료들에 대한 태도가 협동수업에서 보다 </a:t>
            </a:r>
          </a:p>
          <a:p>
            <a:r>
              <a:rPr lang="ko-KR" altLang="en-US" sz="1400" dirty="0" smtClean="0"/>
              <a:t>       긍정적으로 형성되며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심리적 불안이나 긴장의 수준도 낮게 된다</a:t>
            </a:r>
            <a:r>
              <a:rPr lang="en-US" altLang="ko-KR" sz="1400" dirty="0" smtClean="0"/>
              <a:t>. </a:t>
            </a:r>
          </a:p>
          <a:p>
            <a:endParaRPr lang="en-US" altLang="ko-KR" sz="1400" dirty="0" smtClean="0"/>
          </a:p>
          <a:p>
            <a:endParaRPr lang="en-US" altLang="ko-KR" sz="1400" dirty="0" smtClean="0"/>
          </a:p>
          <a:p>
            <a:endParaRPr lang="ko-KR" altLang="en-US" sz="1400" dirty="0" smtClean="0"/>
          </a:p>
          <a:p>
            <a:r>
              <a:rPr lang="ko-KR" altLang="en-US" sz="1200" dirty="0" smtClean="0"/>
              <a:t>● </a:t>
            </a:r>
            <a:r>
              <a:rPr lang="ko-KR" altLang="en-US" sz="1600" dirty="0" smtClean="0"/>
              <a:t> </a:t>
            </a:r>
            <a:r>
              <a:rPr lang="ko-KR" altLang="en-US" sz="1600" b="1" dirty="0" smtClean="0">
                <a:solidFill>
                  <a:srgbClr val="33CC33"/>
                </a:solidFill>
                <a:latin typeface="+mn-ea"/>
              </a:rPr>
              <a:t>공동의 노력을 통한 학습활동 촉진</a:t>
            </a:r>
            <a:r>
              <a:rPr lang="ko-KR" altLang="en-US" sz="1600" dirty="0" smtClean="0">
                <a:solidFill>
                  <a:srgbClr val="33CC33"/>
                </a:solidFill>
                <a:latin typeface="+mn-ea"/>
              </a:rPr>
              <a:t> </a:t>
            </a:r>
            <a:r>
              <a:rPr lang="en-US" altLang="ko-KR" sz="1600" dirty="0" smtClean="0">
                <a:latin typeface="+mn-ea"/>
              </a:rPr>
              <a:t>: </a:t>
            </a:r>
          </a:p>
          <a:p>
            <a:pPr>
              <a:buFontTx/>
              <a:buChar char="-"/>
            </a:pPr>
            <a:endParaRPr lang="ko-KR" altLang="en-US" sz="1400" dirty="0" smtClean="0"/>
          </a:p>
          <a:p>
            <a:r>
              <a:rPr lang="ko-KR" altLang="en-US" sz="1400" dirty="0" smtClean="0"/>
              <a:t>       학생들의 이질적인 특성들은 공동의 목표를 성취하는데 상호보완적인 효과를 </a:t>
            </a:r>
            <a:r>
              <a:rPr lang="ko-KR" altLang="en-US" sz="1400" dirty="0" err="1" smtClean="0"/>
              <a:t>나타</a:t>
            </a:r>
            <a:endParaRPr lang="ko-KR" altLang="en-US" sz="1400" dirty="0" smtClean="0"/>
          </a:p>
          <a:p>
            <a:r>
              <a:rPr lang="ko-KR" altLang="en-US" sz="1400" dirty="0" smtClean="0"/>
              <a:t>       내어 학습활동의 촉진제가 될 수 있다</a:t>
            </a:r>
            <a:r>
              <a:rPr lang="en-US" altLang="ko-KR" sz="1400" dirty="0" smtClean="0"/>
              <a:t>. </a:t>
            </a:r>
            <a:endParaRPr lang="ko-KR" altLang="en-US" sz="1400" dirty="0" smtClean="0"/>
          </a:p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buFontTx/>
              <a:buChar char="-"/>
              <a:tabLst/>
              <a:defRPr/>
            </a:pPr>
            <a:endParaRPr lang="en-US" altLang="ko-KR" sz="1400" dirty="0" smtClean="0"/>
          </a:p>
        </p:txBody>
      </p:sp>
      <p:sp>
        <p:nvSpPr>
          <p:cNvPr id="9" name="부제목 2"/>
          <p:cNvSpPr txBox="1">
            <a:spLocks/>
          </p:cNvSpPr>
          <p:nvPr/>
        </p:nvSpPr>
        <p:spPr>
          <a:xfrm>
            <a:off x="8358214" y="-214338"/>
            <a:ext cx="1785950" cy="642918"/>
          </a:xfrm>
          <a:prstGeom prst="rect">
            <a:avLst/>
          </a:prstGeom>
        </p:spPr>
        <p:txBody>
          <a:bodyPr vert="horz" lIns="100584" tIns="45720" anchor="b">
            <a:normAutofit/>
          </a:bodyPr>
          <a:lstStyle/>
          <a:p>
            <a:pPr marL="342900" marR="0" lvl="0" indent="-342900" defTabSz="914400" rtl="0" eaLnBrk="1" fontAlgn="auto" latinLnBrk="1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lang="ko-KR" altLang="en-US" sz="1400" b="1" dirty="0" err="1" smtClean="0"/>
              <a:t>최문실</a:t>
            </a:r>
            <a:endParaRPr lang="en-US" altLang="ko-KR" sz="14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메트로">
  <a:themeElements>
    <a:clrScheme name="메트로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메트로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메트로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1016</TotalTime>
  <Words>3351</Words>
  <Application>Microsoft Office PowerPoint</Application>
  <PresentationFormat>화면 슬라이드 쇼(4:3)</PresentationFormat>
  <Paragraphs>784</Paragraphs>
  <Slides>37</Slides>
  <Notes>31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메트로</vt:lpstr>
      <vt:lpstr>교육방법 및 교육공학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rncsoul</dc:creator>
  <cp:lastModifiedBy>얘술대</cp:lastModifiedBy>
  <cp:revision>262</cp:revision>
  <dcterms:created xsi:type="dcterms:W3CDTF">2009-05-10T23:31:01Z</dcterms:created>
  <dcterms:modified xsi:type="dcterms:W3CDTF">2009-11-06T11:46:16Z</dcterms:modified>
</cp:coreProperties>
</file>