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3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1A9F8-BED9-4366-90BB-5FE25EC15A86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B3B49-F2A4-49EE-B2E6-C0E2ECA116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7F18E-6F11-4E76-83F5-48585C509A41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97F120-D2D2-45A8-B49A-BE0947DD2127}" type="slidenum">
              <a:rPr lang="ko-KR" altLang="ko-KR" sz="1200">
                <a:latin typeface="Times New Roman" pitchFamily="18" charset="0"/>
              </a:rPr>
              <a:pPr algn="r"/>
              <a:t>1</a:t>
            </a:fld>
            <a:endParaRPr lang="ko-KR" altLang="ko-KR" sz="120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2FD3C-28F5-4BF4-B1F6-9465B62CE81B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85EFAF-8D3D-4C6F-B74F-D47CA48E56B1}" type="slidenum">
              <a:rPr lang="ko-KR" altLang="ko-KR" sz="1200">
                <a:latin typeface="Times New Roman" pitchFamily="18" charset="0"/>
              </a:rPr>
              <a:pPr algn="r"/>
              <a:t>2</a:t>
            </a:fld>
            <a:endParaRPr lang="ko-KR" altLang="ko-KR" sz="120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A69BB-C7EA-4C28-8D62-705EBA938DBF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191A40-6A12-4172-B2E1-AD6A919EF4FE}" type="slidenum">
              <a:rPr lang="ko-KR" altLang="ko-KR" sz="1200">
                <a:latin typeface="Times New Roman" pitchFamily="18" charset="0"/>
              </a:rPr>
              <a:pPr algn="r"/>
              <a:t>3</a:t>
            </a:fld>
            <a:endParaRPr lang="ko-KR" altLang="ko-KR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C4ECA-8152-487F-A540-523EFB19F742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B25C9F-613F-4B51-BA2D-1E534CF93494}" type="slidenum">
              <a:rPr lang="ko-KR" altLang="ko-KR" sz="1200">
                <a:latin typeface="Times New Roman" pitchFamily="18" charset="0"/>
              </a:rPr>
              <a:pPr algn="r"/>
              <a:t>4</a:t>
            </a:fld>
            <a:endParaRPr lang="ko-KR" altLang="ko-KR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D55B3-4577-47A0-9459-3F43665D12F1}" type="slidenum">
              <a:rPr lang="en-US" altLang="ko-KR" smtClean="0"/>
              <a:pPr/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5AFC-39D3-4432-966E-88C60BCB7645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D4C9-DD03-4346-B6CC-8D8DEE376C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5AFC-39D3-4432-966E-88C60BCB7645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D4C9-DD03-4346-B6CC-8D8DEE376C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5AFC-39D3-4432-966E-88C60BCB7645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D4C9-DD03-4346-B6CC-8D8DEE376C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5AFC-39D3-4432-966E-88C60BCB7645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D4C9-DD03-4346-B6CC-8D8DEE376C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5AFC-39D3-4432-966E-88C60BCB7645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D4C9-DD03-4346-B6CC-8D8DEE376C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5AFC-39D3-4432-966E-88C60BCB7645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D4C9-DD03-4346-B6CC-8D8DEE376C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5AFC-39D3-4432-966E-88C60BCB7645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D4C9-DD03-4346-B6CC-8D8DEE376C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5AFC-39D3-4432-966E-88C60BCB7645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D4C9-DD03-4346-B6CC-8D8DEE376C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5AFC-39D3-4432-966E-88C60BCB7645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D4C9-DD03-4346-B6CC-8D8DEE376C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5AFC-39D3-4432-966E-88C60BCB7645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D4C9-DD03-4346-B6CC-8D8DEE376C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5AFC-39D3-4432-966E-88C60BCB7645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D4C9-DD03-4346-B6CC-8D8DEE376C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75AFC-39D3-4432-966E-88C60BCB7645}" type="datetimeFigureOut">
              <a:rPr lang="ko-KR" altLang="en-US" smtClean="0"/>
              <a:pPr/>
              <a:t>2015-03-11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3D4C9-DD03-4346-B6CC-8D8DEE376C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9" Type="http://schemas.openxmlformats.org/officeDocument/2006/relationships/image" Target="../media/image7.wmf"/><Relationship Id="rId1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59C7C3B-920B-40FC-AB05-CE5A83D14EA9}" type="slidenum">
              <a:rPr kumimoji="0" lang="en-US" altLang="ko-KR" sz="1400">
                <a:latin typeface="Times New Roman" pitchFamily="18" charset="0"/>
              </a:rPr>
              <a:pPr algn="r"/>
              <a:t>1</a:t>
            </a:fld>
            <a:endParaRPr kumimoji="0" lang="en-US" altLang="ko-KR" sz="140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066800" y="1600200"/>
            <a:ext cx="731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altLang="ko-KR" sz="4800" b="1" dirty="0"/>
              <a:t>Gene Cloning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3550" y="428604"/>
            <a:ext cx="89662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3200" b="1" dirty="0" smtClean="0"/>
              <a:t>3) PCR : </a:t>
            </a:r>
            <a:r>
              <a:rPr kumimoji="0" lang="ko-KR" altLang="en-US" sz="3200" b="1" dirty="0" smtClean="0"/>
              <a:t>원하는 유전자 증폭시킴</a:t>
            </a:r>
            <a:endParaRPr kumimoji="0" lang="en-US" altLang="ko-KR" sz="3200" b="1" dirty="0"/>
          </a:p>
        </p:txBody>
      </p:sp>
      <p:sp>
        <p:nvSpPr>
          <p:cNvPr id="18" name="직사각형 17"/>
          <p:cNvSpPr/>
          <p:nvPr/>
        </p:nvSpPr>
        <p:spPr>
          <a:xfrm>
            <a:off x="-214346" y="1494013"/>
            <a:ext cx="5214974" cy="443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eaLnBrk="0" latinLnBrk="0" hangingPunct="0">
              <a:lnSpc>
                <a:spcPct val="112000"/>
              </a:lnSpc>
            </a:pPr>
            <a:r>
              <a:rPr kumimoji="0" lang="en-US" altLang="ko-KR" b="1" dirty="0" smtClean="0"/>
              <a:t>1) DNA</a:t>
            </a:r>
            <a:r>
              <a:rPr kumimoji="0" lang="ko-KR" altLang="en-US" b="1" dirty="0" smtClean="0"/>
              <a:t>의 변성</a:t>
            </a:r>
            <a:r>
              <a:rPr kumimoji="0" lang="en-US" altLang="ko-KR" b="1" dirty="0" smtClean="0"/>
              <a:t>(</a:t>
            </a:r>
            <a:r>
              <a:rPr kumimoji="0" lang="en-US" altLang="ko-KR" b="1" dirty="0" err="1" smtClean="0"/>
              <a:t>denaturation</a:t>
            </a:r>
            <a:r>
              <a:rPr kumimoji="0" lang="en-US" altLang="ko-KR" b="1" dirty="0" smtClean="0"/>
              <a:t>) :</a:t>
            </a:r>
            <a:r>
              <a:rPr kumimoji="0" lang="en-US" altLang="ko-KR" dirty="0" smtClean="0"/>
              <a:t> 90</a:t>
            </a:r>
            <a:r>
              <a:rPr kumimoji="0" lang="en-US" altLang="ko-KR" dirty="0" smtClean="0">
                <a:sym typeface="Symbol" pitchFamily="18" charset="2"/>
              </a:rPr>
              <a:t></a:t>
            </a:r>
            <a:r>
              <a:rPr kumimoji="0" lang="en-US" altLang="ko-KR" dirty="0" smtClean="0"/>
              <a:t>C∼96</a:t>
            </a:r>
            <a:r>
              <a:rPr kumimoji="0" lang="en-US" altLang="ko-KR" dirty="0" smtClean="0">
                <a:sym typeface="Symbol" pitchFamily="18" charset="2"/>
              </a:rPr>
              <a:t></a:t>
            </a:r>
            <a:r>
              <a:rPr kumimoji="0" lang="en-US" altLang="ko-KR" dirty="0" smtClean="0"/>
              <a:t>C</a:t>
            </a:r>
            <a:r>
              <a:rPr kumimoji="0" lang="ko-KR" altLang="en-US" dirty="0" smtClean="0"/>
              <a:t> </a:t>
            </a:r>
            <a:r>
              <a:rPr kumimoji="0" lang="en-US" altLang="ko-KR" dirty="0" smtClean="0"/>
              <a:t>double strand DNA</a:t>
            </a:r>
            <a:r>
              <a:rPr kumimoji="0" lang="ko-KR" altLang="en-US" dirty="0" smtClean="0"/>
              <a:t>를 </a:t>
            </a:r>
            <a:r>
              <a:rPr kumimoji="0" lang="en-US" altLang="ko-KR" dirty="0" smtClean="0"/>
              <a:t>single strand DNA</a:t>
            </a:r>
            <a:r>
              <a:rPr kumimoji="0" lang="ko-KR" altLang="en-US" dirty="0" smtClean="0"/>
              <a:t>로 분리</a:t>
            </a:r>
            <a:endParaRPr kumimoji="0" lang="en-US" altLang="ko-KR" dirty="0"/>
          </a:p>
          <a:p>
            <a:pPr lvl="2" eaLnBrk="0" latinLnBrk="0" hangingPunct="0">
              <a:lnSpc>
                <a:spcPct val="112000"/>
              </a:lnSpc>
            </a:pPr>
            <a:endParaRPr kumimoji="0" lang="en-US" altLang="ko-KR" dirty="0" smtClean="0"/>
          </a:p>
          <a:p>
            <a:pPr lvl="2" eaLnBrk="0" latinLnBrk="0" hangingPunct="0">
              <a:lnSpc>
                <a:spcPct val="112000"/>
              </a:lnSpc>
            </a:pPr>
            <a:r>
              <a:rPr kumimoji="0" lang="en-US" altLang="ko-KR" b="1" dirty="0" smtClean="0"/>
              <a:t>2) Primer</a:t>
            </a:r>
            <a:r>
              <a:rPr kumimoji="0" lang="ko-KR" altLang="en-US" b="1" dirty="0" smtClean="0"/>
              <a:t>의 결합</a:t>
            </a:r>
            <a:r>
              <a:rPr kumimoji="0" lang="en-US" altLang="ko-KR" b="1" dirty="0" smtClean="0"/>
              <a:t>(annealing) : 50</a:t>
            </a:r>
            <a:r>
              <a:rPr kumimoji="0" lang="en-US" altLang="ko-KR" dirty="0" smtClean="0">
                <a:sym typeface="Symbol" pitchFamily="18" charset="2"/>
              </a:rPr>
              <a:t></a:t>
            </a:r>
            <a:r>
              <a:rPr kumimoji="0" lang="en-US" altLang="ko-KR" dirty="0" smtClean="0"/>
              <a:t>C∼65</a:t>
            </a:r>
            <a:r>
              <a:rPr kumimoji="0" lang="en-US" altLang="ko-KR" dirty="0" smtClean="0">
                <a:sym typeface="Symbol" pitchFamily="18" charset="2"/>
              </a:rPr>
              <a:t></a:t>
            </a:r>
            <a:r>
              <a:rPr kumimoji="0" lang="en-US" altLang="ko-KR" dirty="0" smtClean="0"/>
              <a:t>C</a:t>
            </a:r>
            <a:r>
              <a:rPr kumimoji="0" lang="ko-KR" altLang="en-US" dirty="0" smtClean="0"/>
              <a:t> </a:t>
            </a:r>
            <a:r>
              <a:rPr kumimoji="0" lang="en-US" altLang="ko-KR" dirty="0" smtClean="0"/>
              <a:t>G+C </a:t>
            </a:r>
            <a:r>
              <a:rPr kumimoji="0" lang="ko-KR" altLang="en-US" dirty="0" smtClean="0"/>
              <a:t>비율에 따라 결합온도에 변화를 줌</a:t>
            </a:r>
            <a:endParaRPr kumimoji="0" lang="en-US" altLang="ko-KR" dirty="0" smtClean="0"/>
          </a:p>
          <a:p>
            <a:pPr lvl="2" eaLnBrk="0" latinLnBrk="0" hangingPunct="0">
              <a:lnSpc>
                <a:spcPct val="112000"/>
              </a:lnSpc>
            </a:pPr>
            <a:endParaRPr kumimoji="0" lang="en-US" altLang="ko-KR" dirty="0" smtClean="0"/>
          </a:p>
          <a:p>
            <a:pPr lvl="2" eaLnBrk="0" latinLnBrk="0" hangingPunct="0">
              <a:lnSpc>
                <a:spcPct val="112000"/>
              </a:lnSpc>
            </a:pPr>
            <a:r>
              <a:rPr kumimoji="0" lang="en-US" altLang="ko-KR" b="1" dirty="0" smtClean="0"/>
              <a:t>3) DNA</a:t>
            </a:r>
            <a:r>
              <a:rPr kumimoji="0" lang="ko-KR" altLang="en-US" b="1" dirty="0" smtClean="0"/>
              <a:t>의 합성</a:t>
            </a:r>
            <a:r>
              <a:rPr kumimoji="0" lang="en-US" altLang="ko-KR" b="1" dirty="0" smtClean="0"/>
              <a:t>(polymerization) : </a:t>
            </a:r>
            <a:r>
              <a:rPr kumimoji="0" lang="en-US" altLang="ko-KR" dirty="0" smtClean="0"/>
              <a:t> 70</a:t>
            </a:r>
            <a:r>
              <a:rPr kumimoji="0" lang="en-US" altLang="ko-KR" dirty="0" smtClean="0">
                <a:sym typeface="Symbol" pitchFamily="18" charset="2"/>
              </a:rPr>
              <a:t></a:t>
            </a:r>
            <a:r>
              <a:rPr kumimoji="0" lang="en-US" altLang="ko-KR" dirty="0" smtClean="0"/>
              <a:t>C∼74</a:t>
            </a:r>
            <a:r>
              <a:rPr kumimoji="0" lang="en-US" altLang="ko-KR" dirty="0" smtClean="0">
                <a:sym typeface="Symbol" pitchFamily="18" charset="2"/>
              </a:rPr>
              <a:t></a:t>
            </a:r>
            <a:r>
              <a:rPr kumimoji="0" lang="en-US" altLang="ko-KR" dirty="0" smtClean="0"/>
              <a:t>C</a:t>
            </a:r>
            <a:endParaRPr kumimoji="0" lang="ko-KR" altLang="en-US" dirty="0" smtClean="0"/>
          </a:p>
          <a:p>
            <a:pPr lvl="2" eaLnBrk="0" latinLnBrk="0" hangingPunct="0">
              <a:lnSpc>
                <a:spcPct val="112000"/>
              </a:lnSpc>
            </a:pPr>
            <a:r>
              <a:rPr kumimoji="0" lang="en-US" altLang="ko-KR" dirty="0" err="1" smtClean="0"/>
              <a:t>Taq</a:t>
            </a:r>
            <a:r>
              <a:rPr kumimoji="0" lang="en-US" altLang="ko-KR" dirty="0" smtClean="0"/>
              <a:t> DNA polymerase : </a:t>
            </a:r>
            <a:r>
              <a:rPr kumimoji="0" lang="ko-KR" altLang="en-US" dirty="0" smtClean="0"/>
              <a:t>보통 </a:t>
            </a:r>
            <a:r>
              <a:rPr kumimoji="0" lang="en-US" altLang="ko-KR" dirty="0" smtClean="0"/>
              <a:t>1</a:t>
            </a:r>
            <a:r>
              <a:rPr kumimoji="0" lang="ko-KR" altLang="en-US" dirty="0" smtClean="0"/>
              <a:t>분에 </a:t>
            </a:r>
            <a:r>
              <a:rPr kumimoji="0" lang="en-US" altLang="ko-KR" dirty="0" smtClean="0"/>
              <a:t>2,000∼4,000 nucleotides </a:t>
            </a:r>
            <a:r>
              <a:rPr kumimoji="0" lang="ko-KR" altLang="en-US" dirty="0" smtClean="0"/>
              <a:t>합성하므로 대략 원하는 </a:t>
            </a:r>
            <a:r>
              <a:rPr kumimoji="0" lang="en-US" altLang="ko-KR" dirty="0" smtClean="0"/>
              <a:t>PCR </a:t>
            </a:r>
            <a:r>
              <a:rPr kumimoji="0" lang="ko-KR" altLang="en-US" dirty="0" smtClean="0"/>
              <a:t>산물의 크기 </a:t>
            </a:r>
            <a:r>
              <a:rPr kumimoji="0" lang="en-US" altLang="ko-KR" dirty="0" smtClean="0"/>
              <a:t>1 kb</a:t>
            </a:r>
            <a:r>
              <a:rPr kumimoji="0" lang="ko-KR" altLang="en-US" dirty="0" smtClean="0"/>
              <a:t>마다 </a:t>
            </a:r>
            <a:r>
              <a:rPr kumimoji="0" lang="en-US" altLang="ko-KR" dirty="0" smtClean="0"/>
              <a:t>1</a:t>
            </a:r>
            <a:r>
              <a:rPr kumimoji="0" lang="ko-KR" altLang="en-US" dirty="0" smtClean="0"/>
              <a:t>분 정도의 시간을 배당</a:t>
            </a:r>
            <a:endParaRPr kumimoji="0" lang="en-US" altLang="ko-KR" dirty="0"/>
          </a:p>
        </p:txBody>
      </p:sp>
      <p:pic>
        <p:nvPicPr>
          <p:cNvPr id="24" name="Picture 2" descr="P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00172"/>
            <a:ext cx="379888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번호 개체 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A909DB2-3646-48C9-B1E9-B86E2A3D032F}" type="slidenum">
              <a:rPr kumimoji="0" lang="en-US" altLang="ko-KR" sz="1400">
                <a:latin typeface="Times New Roman" pitchFamily="18" charset="0"/>
              </a:rPr>
              <a:pPr algn="r"/>
              <a:t>11</a:t>
            </a:fld>
            <a:endParaRPr kumimoji="0" lang="en-US" altLang="ko-KR" sz="1400">
              <a:latin typeface="Times New Roman" pitchFamily="18" charset="0"/>
            </a:endParaRPr>
          </a:p>
        </p:txBody>
      </p:sp>
      <p:pic>
        <p:nvPicPr>
          <p:cNvPr id="31747" name="Picture 2" descr="Untitled-0"/>
          <p:cNvPicPr>
            <a:picLocks noChangeAspect="1" noChangeArrowheads="1"/>
          </p:cNvPicPr>
          <p:nvPr/>
        </p:nvPicPr>
        <p:blipFill>
          <a:blip r:embed="rId2" cstate="print"/>
          <a:srcRect t="15304"/>
          <a:stretch>
            <a:fillRect/>
          </a:stretch>
        </p:blipFill>
        <p:spPr bwMode="auto">
          <a:xfrm>
            <a:off x="1928794" y="1285860"/>
            <a:ext cx="5603875" cy="503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Line 3"/>
          <p:cNvSpPr>
            <a:spLocks noChangeShapeType="1"/>
          </p:cNvSpPr>
          <p:nvPr/>
        </p:nvSpPr>
        <p:spPr bwMode="auto">
          <a:xfrm flipH="1">
            <a:off x="5181600" y="4953000"/>
            <a:ext cx="533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5410200" y="4724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>
                <a:latin typeface="Times New Roman" pitchFamily="18" charset="0"/>
              </a:rPr>
              <a:t>PCR product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번호 개체 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2EB5CBB-857E-46A6-934B-B7229215D4E5}" type="slidenum">
              <a:rPr kumimoji="0" lang="en-US" altLang="ko-KR" sz="1400">
                <a:latin typeface="Times New Roman" pitchFamily="18" charset="0"/>
              </a:rPr>
              <a:pPr algn="r"/>
              <a:t>12</a:t>
            </a:fld>
            <a:endParaRPr kumimoji="0" lang="en-US" altLang="ko-KR" sz="14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886200" y="7620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endParaRPr kumimoji="0" lang="ko-KR" altLang="en-US" sz="2800" b="1" dirty="0">
              <a:solidFill>
                <a:srgbClr val="FFFF99"/>
              </a:solidFill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429124" y="4786322"/>
            <a:ext cx="525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400" b="1" dirty="0" smtClean="0"/>
              <a:t>DNA insert (PCR product)</a:t>
            </a:r>
          </a:p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</a:pPr>
            <a:r>
              <a:rPr kumimoji="0" lang="ko-KR" altLang="en-US" sz="2400" b="1" dirty="0" smtClean="0"/>
              <a:t>와 </a:t>
            </a:r>
            <a:r>
              <a:rPr kumimoji="0" lang="en-US" altLang="ko-KR" sz="2400" b="1" dirty="0" smtClean="0"/>
              <a:t>vector</a:t>
            </a:r>
            <a:r>
              <a:rPr kumimoji="0" lang="ko-KR" altLang="en-US" sz="2400" b="1" dirty="0" smtClean="0"/>
              <a:t>의 </a:t>
            </a:r>
            <a:r>
              <a:rPr kumimoji="0" lang="en-US" altLang="ko-KR" sz="2400" b="1" dirty="0" smtClean="0"/>
              <a:t>ligation</a:t>
            </a:r>
          </a:p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400" b="1" dirty="0" err="1" smtClean="0"/>
              <a:t>E.coli</a:t>
            </a:r>
            <a:r>
              <a:rPr kumimoji="0" lang="en-US" altLang="ko-KR" sz="2400" b="1" dirty="0" smtClean="0"/>
              <a:t> transformation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6477000" y="228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b="1" dirty="0"/>
              <a:t>Gene Cloning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685800" y="838200"/>
            <a:ext cx="78152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kumimoji="0" lang="en-US" altLang="ko-KR" sz="3200" b="1" dirty="0">
                <a:solidFill>
                  <a:srgbClr val="FF0066"/>
                </a:solidFill>
              </a:rPr>
              <a:t>2</a:t>
            </a:r>
            <a:r>
              <a:rPr kumimoji="0" lang="ko-KR" altLang="en-US" sz="3200" b="1" dirty="0" smtClean="0">
                <a:solidFill>
                  <a:srgbClr val="FF0066"/>
                </a:solidFill>
              </a:rPr>
              <a:t>단계 </a:t>
            </a:r>
            <a:r>
              <a:rPr kumimoji="0" lang="en-US" altLang="ko-KR" sz="3200" b="1" dirty="0" smtClean="0">
                <a:solidFill>
                  <a:srgbClr val="FF0066"/>
                </a:solidFill>
              </a:rPr>
              <a:t>: </a:t>
            </a:r>
            <a:r>
              <a:rPr kumimoji="0" lang="ko-KR" altLang="en-US" sz="3200" b="1" dirty="0" smtClean="0">
                <a:solidFill>
                  <a:srgbClr val="FF0066"/>
                </a:solidFill>
              </a:rPr>
              <a:t>얻은 유전자를 </a:t>
            </a:r>
            <a:r>
              <a:rPr kumimoji="0" lang="en-US" altLang="ko-KR" sz="3200" b="1" dirty="0" smtClean="0">
                <a:solidFill>
                  <a:srgbClr val="FF0066"/>
                </a:solidFill>
              </a:rPr>
              <a:t>vector</a:t>
            </a:r>
            <a:r>
              <a:rPr kumimoji="0" lang="ko-KR" altLang="en-US" sz="3200" b="1" dirty="0" smtClean="0">
                <a:solidFill>
                  <a:srgbClr val="FF0066"/>
                </a:solidFill>
              </a:rPr>
              <a:t>에 삽입한다</a:t>
            </a:r>
            <a:endParaRPr kumimoji="0" lang="ko-KR" altLang="en-US" sz="3200" b="1" dirty="0">
              <a:solidFill>
                <a:srgbClr val="FF0066"/>
              </a:solidFill>
            </a:endParaRP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1905000" y="26670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latinLnBrk="0" hangingPunct="0"/>
            <a:endParaRPr kumimoji="0" lang="ko-KR" altLang="ko-KR" sz="2400">
              <a:latin typeface="Times New Roman" pitchFamily="18" charset="0"/>
            </a:endParaRPr>
          </a:p>
        </p:txBody>
      </p:sp>
      <p:grpSp>
        <p:nvGrpSpPr>
          <p:cNvPr id="2" name="그룹 10"/>
          <p:cNvGrpSpPr/>
          <p:nvPr/>
        </p:nvGrpSpPr>
        <p:grpSpPr>
          <a:xfrm>
            <a:off x="487373" y="1816406"/>
            <a:ext cx="4441817" cy="4470114"/>
            <a:chOff x="344497" y="1673530"/>
            <a:chExt cx="3798875" cy="3898610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4497" y="1676400"/>
              <a:ext cx="3513123" cy="38957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/>
            <p:nvPr/>
          </p:nvSpPr>
          <p:spPr>
            <a:xfrm>
              <a:off x="357158" y="1673530"/>
              <a:ext cx="1714512" cy="1285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 descr="liver.jpg"/>
            <p:cNvPicPr>
              <a:picLocks noChangeAspect="1"/>
            </p:cNvPicPr>
            <p:nvPr/>
          </p:nvPicPr>
          <p:blipFill>
            <a:blip r:embed="rId3" cstate="print"/>
            <a:srcRect t="45833" r="52827"/>
            <a:stretch>
              <a:fillRect/>
            </a:stretch>
          </p:blipFill>
          <p:spPr>
            <a:xfrm>
              <a:off x="571472" y="1714488"/>
              <a:ext cx="1143008" cy="82550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57224" y="2214554"/>
              <a:ext cx="10715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/>
                <a:t>Human </a:t>
              </a:r>
              <a:br>
                <a:rPr lang="en-US" altLang="ko-KR" sz="1000" b="1" dirty="0" smtClean="0"/>
              </a:br>
              <a:r>
                <a:rPr lang="en-US" altLang="ko-KR" sz="1000" b="1" dirty="0" smtClean="0"/>
                <a:t>carcinoma</a:t>
              </a:r>
              <a:endParaRPr lang="ko-KR" altLang="en-US" sz="1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61184" y="2199314"/>
              <a:ext cx="10715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/>
                <a:t>HepG2</a:t>
              </a:r>
              <a:endParaRPr lang="ko-KR" altLang="en-US" sz="1000" b="1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214678" y="3286124"/>
              <a:ext cx="642942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14678" y="3167390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/>
                <a:t>Foxa2</a:t>
              </a:r>
              <a:endParaRPr lang="ko-KR" altLang="en-US" sz="11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928794" y="2928934"/>
              <a:ext cx="71438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4992" y="2857496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/>
                <a:t>Foxa2</a:t>
              </a:r>
              <a:endParaRPr lang="ko-KR" altLang="en-US" sz="1100" dirty="0"/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214546" y="3143248"/>
            <a:ext cx="2357454" cy="19288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번호 개체 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170B9D4-F311-422E-9EC9-18F98075870B}" type="slidenum">
              <a:rPr kumimoji="0" lang="en-US" altLang="ko-KR" sz="1400">
                <a:latin typeface="Times New Roman" pitchFamily="18" charset="0"/>
              </a:rPr>
              <a:pPr algn="r"/>
              <a:t>13</a:t>
            </a:fld>
            <a:endParaRPr kumimoji="0" lang="en-US" altLang="ko-KR" sz="14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827088" y="836613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altLang="ko-KR" sz="4000" b="1" dirty="0"/>
              <a:t>Vector</a:t>
            </a:r>
            <a:r>
              <a:rPr kumimoji="0" lang="ko-KR" altLang="en-US" sz="4000" b="1" dirty="0"/>
              <a:t>에 대하여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762000" y="27432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ko-KR" altLang="en-US" sz="2400" b="1" dirty="0"/>
              <a:t>세포 내에서 </a:t>
            </a:r>
            <a:r>
              <a:rPr kumimoji="0" lang="ko-KR" altLang="en-US" sz="2400" b="1" dirty="0">
                <a:solidFill>
                  <a:schemeClr val="accent2"/>
                </a:solidFill>
              </a:rPr>
              <a:t>자가복제</a:t>
            </a:r>
            <a:r>
              <a:rPr kumimoji="0" lang="en-US" altLang="ko-KR" sz="2400" b="1" dirty="0">
                <a:solidFill>
                  <a:schemeClr val="accent2"/>
                </a:solidFill>
              </a:rPr>
              <a:t>(self-replication</a:t>
            </a:r>
            <a:r>
              <a:rPr kumimoji="0" lang="en-US" altLang="ko-KR" sz="2400" b="1" dirty="0">
                <a:solidFill>
                  <a:srgbClr val="002060"/>
                </a:solidFill>
              </a:rPr>
              <a:t>)</a:t>
            </a:r>
            <a:r>
              <a:rPr kumimoji="0" lang="ko-KR" altLang="en-US" sz="2400" b="1" dirty="0"/>
              <a:t>을 한다</a:t>
            </a:r>
            <a:endParaRPr kumimoji="0" lang="ko-KR" altLang="ko-KR" sz="2400" b="1" dirty="0"/>
          </a:p>
          <a:p>
            <a:pPr marL="285750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ko-KR" altLang="en-US" sz="2400" b="1" dirty="0"/>
              <a:t>세포 내에서 </a:t>
            </a:r>
            <a:r>
              <a:rPr kumimoji="0" lang="en-US" altLang="ko-KR" sz="2400" b="1" dirty="0"/>
              <a:t>DNA</a:t>
            </a:r>
            <a:r>
              <a:rPr kumimoji="0" lang="ko-KR" altLang="en-US" sz="2400" b="1" dirty="0"/>
              <a:t>가 영속적으로 존재할 수 있게 해 준다</a:t>
            </a:r>
          </a:p>
          <a:p>
            <a:pPr marL="285750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ko-KR" altLang="en-US" sz="2400" b="1" dirty="0"/>
              <a:t>항생제를 이용한 </a:t>
            </a:r>
            <a:r>
              <a:rPr kumimoji="0" lang="ko-KR" altLang="en-US" sz="2400" b="1" dirty="0">
                <a:solidFill>
                  <a:schemeClr val="accent2"/>
                </a:solidFill>
              </a:rPr>
              <a:t>선택</a:t>
            </a:r>
            <a:r>
              <a:rPr kumimoji="0" lang="en-US" altLang="ko-KR" sz="2400" b="1" dirty="0">
                <a:solidFill>
                  <a:schemeClr val="accent2"/>
                </a:solidFill>
              </a:rPr>
              <a:t>(selection)</a:t>
            </a:r>
            <a:r>
              <a:rPr kumimoji="0" lang="ko-KR" altLang="en-US" sz="2400" b="1" dirty="0"/>
              <a:t>이 가능하다</a:t>
            </a:r>
          </a:p>
          <a:p>
            <a:pPr marL="285750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400" b="1" dirty="0">
                <a:solidFill>
                  <a:schemeClr val="accent2"/>
                </a:solidFill>
              </a:rPr>
              <a:t>Multiple cloning site(MCS) </a:t>
            </a:r>
            <a:r>
              <a:rPr kumimoji="0" lang="ko-KR" altLang="en-US" sz="2400" b="1" dirty="0">
                <a:solidFill>
                  <a:schemeClr val="accent2"/>
                </a:solidFill>
              </a:rPr>
              <a:t>제한효소부분을</a:t>
            </a:r>
            <a:r>
              <a:rPr kumimoji="0" lang="ko-KR" altLang="en-US" sz="2400" b="1" dirty="0">
                <a:solidFill>
                  <a:srgbClr val="FFFF00"/>
                </a:solidFill>
              </a:rPr>
              <a:t> </a:t>
            </a:r>
            <a:r>
              <a:rPr kumimoji="0" lang="ko-KR" altLang="en-US" sz="2400" b="1" dirty="0"/>
              <a:t>이용할 수 있다</a:t>
            </a:r>
          </a:p>
          <a:p>
            <a:pPr marL="285750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400" b="1" dirty="0"/>
              <a:t>Vector </a:t>
            </a:r>
            <a:r>
              <a:rPr kumimoji="0" lang="ko-KR" altLang="en-US" sz="2400" b="1" dirty="0"/>
              <a:t>부위를 이용한 </a:t>
            </a:r>
            <a:r>
              <a:rPr kumimoji="0" lang="en-US" altLang="ko-KR" sz="2400" b="1" dirty="0"/>
              <a:t>DNA sequencing, </a:t>
            </a:r>
            <a:r>
              <a:rPr kumimoji="0" lang="ko-KR" altLang="en-US" sz="2400" b="1" dirty="0"/>
              <a:t>단백질 발현 등을 할 수 있게 해 준다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752600" y="19050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ko-KR" sz="2800" b="1">
                <a:solidFill>
                  <a:schemeClr val="accent2"/>
                </a:solidFill>
              </a:rPr>
              <a:t>Vector</a:t>
            </a:r>
            <a:r>
              <a:rPr kumimoji="0" lang="ko-KR" altLang="en-US" sz="2800" b="1">
                <a:solidFill>
                  <a:schemeClr val="accent2"/>
                </a:solidFill>
              </a:rPr>
              <a:t>의 기능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번호 개체 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97F1EBE-049A-46A0-8DAC-DC6B3348B2F0}" type="slidenum">
              <a:rPr kumimoji="0" lang="en-US" altLang="ko-KR" sz="1400">
                <a:latin typeface="Times New Roman" pitchFamily="18" charset="0"/>
              </a:rPr>
              <a:pPr algn="r"/>
              <a:t>14</a:t>
            </a:fld>
            <a:endParaRPr kumimoji="0" lang="en-US" altLang="ko-KR" sz="1400">
              <a:latin typeface="Times New Roman" pitchFamily="18" charset="0"/>
            </a:endParaRPr>
          </a:p>
        </p:txBody>
      </p:sp>
      <p:sp>
        <p:nvSpPr>
          <p:cNvPr id="34819" name="Rectangle 1026"/>
          <p:cNvSpPr>
            <a:spLocks noChangeArrowheads="1"/>
          </p:cNvSpPr>
          <p:nvPr/>
        </p:nvSpPr>
        <p:spPr bwMode="auto">
          <a:xfrm>
            <a:off x="838200" y="838200"/>
            <a:ext cx="7315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r>
              <a:rPr kumimoji="0" lang="en-US" altLang="ko-KR" sz="2000" b="1" dirty="0"/>
              <a:t>Vector</a:t>
            </a:r>
            <a:r>
              <a:rPr kumimoji="0" lang="ko-KR" altLang="en-US" sz="2000" b="1" dirty="0"/>
              <a:t>에 대하여</a:t>
            </a:r>
          </a:p>
        </p:txBody>
      </p:sp>
      <p:sp>
        <p:nvSpPr>
          <p:cNvPr id="34821" name="Text Box 1028"/>
          <p:cNvSpPr txBox="1">
            <a:spLocks noChangeArrowheads="1"/>
          </p:cNvSpPr>
          <p:nvPr/>
        </p:nvSpPr>
        <p:spPr bwMode="auto">
          <a:xfrm>
            <a:off x="1654175" y="1362075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ko-KR" sz="2800" b="1" dirty="0"/>
              <a:t>Vector</a:t>
            </a:r>
            <a:r>
              <a:rPr kumimoji="0" lang="ko-KR" altLang="en-US" sz="2800" b="1" dirty="0"/>
              <a:t>의 종류</a:t>
            </a:r>
          </a:p>
        </p:txBody>
      </p:sp>
      <p:pic>
        <p:nvPicPr>
          <p:cNvPr id="34822" name="Picture 1029" descr="1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275" y="2355850"/>
            <a:ext cx="4110038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410511" y="2389532"/>
            <a:ext cx="7772400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400" b="1" dirty="0">
                <a:solidFill>
                  <a:srgbClr val="FFC000"/>
                </a:solidFill>
              </a:rPr>
              <a:t>Plasmid</a:t>
            </a:r>
          </a:p>
          <a:p>
            <a:pPr marL="1143000" lvl="2" indent="-22860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000" b="1" dirty="0"/>
              <a:t>self-</a:t>
            </a:r>
            <a:r>
              <a:rPr kumimoji="0" lang="en-US" altLang="ko-KR" sz="2000" b="1" dirty="0" err="1"/>
              <a:t>replicatable</a:t>
            </a:r>
            <a:endParaRPr kumimoji="0" lang="en-US" altLang="ko-KR" sz="2000" b="1" dirty="0"/>
          </a:p>
          <a:p>
            <a:pPr marL="1143000" lvl="2" indent="-22860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000" b="1" dirty="0" err="1"/>
              <a:t>extrachromosomal</a:t>
            </a:r>
            <a:endParaRPr kumimoji="0" lang="en-US" altLang="ko-KR" sz="2000" b="1" dirty="0"/>
          </a:p>
          <a:p>
            <a:pPr marL="1143000" lvl="2" indent="-22860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000" b="1" dirty="0"/>
              <a:t>double stranded</a:t>
            </a:r>
          </a:p>
          <a:p>
            <a:pPr marL="1143000" lvl="2" indent="-22860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000" b="1" dirty="0"/>
              <a:t>small</a:t>
            </a:r>
          </a:p>
          <a:p>
            <a:pPr marL="1143000" lvl="2" indent="-22860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000" b="1" dirty="0"/>
              <a:t>circular</a:t>
            </a:r>
          </a:p>
          <a:p>
            <a:pPr marL="1143000" lvl="2" indent="-22860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000" b="1" dirty="0"/>
              <a:t>DNA</a:t>
            </a:r>
          </a:p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400" b="1" dirty="0" err="1">
                <a:solidFill>
                  <a:srgbClr val="FFC000"/>
                </a:solidFill>
              </a:rPr>
              <a:t>Bacteriophage</a:t>
            </a:r>
            <a:endParaRPr kumimoji="0" lang="en-US" altLang="ko-KR" sz="2400" b="1" dirty="0">
              <a:solidFill>
                <a:srgbClr val="FFC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400" b="1" dirty="0" err="1">
                <a:solidFill>
                  <a:srgbClr val="FFC000"/>
                </a:solidFill>
              </a:rPr>
              <a:t>Cosmid</a:t>
            </a:r>
            <a:endParaRPr kumimoji="0" lang="en-US" altLang="ko-KR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번호 개체 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CF46BD3-F9A0-4E6E-B685-99ECE0E4FDBE}" type="slidenum">
              <a:rPr kumimoji="0" lang="en-US" altLang="ko-KR" sz="1400">
                <a:latin typeface="Times New Roman" pitchFamily="18" charset="0"/>
              </a:rPr>
              <a:pPr algn="r"/>
              <a:t>15</a:t>
            </a:fld>
            <a:endParaRPr kumimoji="0" lang="en-US" altLang="ko-KR" sz="1400">
              <a:latin typeface="Times New Roman" pitchFamily="18" charset="0"/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25" y="1900238"/>
            <a:ext cx="4679950" cy="3359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85800" y="674688"/>
            <a:ext cx="779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ko-KR" sz="2400" b="1" dirty="0"/>
              <a:t>Plasmid vector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2274888" y="1489075"/>
            <a:ext cx="291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ko-KR" sz="2000" b="1" dirty="0"/>
              <a:t>1. replication origin</a:t>
            </a:r>
            <a:endParaRPr lang="en-US" altLang="ko-KR" sz="2000" b="1" dirty="0"/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6873875" y="3103563"/>
            <a:ext cx="19462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ko-KR" altLang="ko-KR" sz="2000" b="1">
                <a:solidFill>
                  <a:srgbClr val="666633"/>
                </a:solidFill>
              </a:rPr>
              <a:t>3. multiple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ko-KR" altLang="ko-KR" sz="2000" b="1">
                <a:solidFill>
                  <a:srgbClr val="666633"/>
                </a:solidFill>
              </a:rPr>
              <a:t>    cloning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ko-KR" altLang="ko-KR" sz="2000" b="1">
                <a:solidFill>
                  <a:srgbClr val="666633"/>
                </a:solidFill>
              </a:rPr>
              <a:t>    site(MCS)</a:t>
            </a:r>
            <a:endParaRPr lang="en-US" altLang="ko-KR" sz="2000" b="1">
              <a:solidFill>
                <a:srgbClr val="666633"/>
              </a:solidFill>
            </a:endParaRPr>
          </a:p>
        </p:txBody>
      </p:sp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293688" y="4537075"/>
            <a:ext cx="27162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ko-KR" altLang="ko-KR" sz="2000" b="1">
                <a:solidFill>
                  <a:srgbClr val="CC0000"/>
                </a:solidFill>
              </a:rPr>
              <a:t>2. antibiotics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ko-KR" altLang="ko-KR" sz="2000" b="1">
                <a:solidFill>
                  <a:srgbClr val="CC0000"/>
                </a:solidFill>
              </a:rPr>
              <a:t>    resistance gene</a:t>
            </a:r>
            <a:endParaRPr lang="en-US" altLang="ko-KR" sz="20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번호 개체 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F71B8A4-D207-45EA-AAE0-8C5A88019676}" type="slidenum">
              <a:rPr kumimoji="0" lang="en-US" altLang="ko-KR" sz="1400">
                <a:latin typeface="Times New Roman" pitchFamily="18" charset="0"/>
              </a:rPr>
              <a:pPr algn="r"/>
              <a:t>16</a:t>
            </a:fld>
            <a:endParaRPr kumimoji="0" lang="en-US" altLang="ko-KR" sz="1400">
              <a:latin typeface="Times New Roman" pitchFamily="18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890614" y="5572140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latinLnBrk="0" hangingPunct="0">
              <a:buClr>
                <a:srgbClr val="666633"/>
              </a:buClr>
              <a:buSzPct val="75000"/>
              <a:buFont typeface="Monotype Sorts" pitchFamily="48" charset="2"/>
              <a:buNone/>
            </a:pPr>
            <a:r>
              <a:rPr kumimoji="0" lang="en-US" altLang="ko-KR" sz="2400" b="1" dirty="0" smtClean="0"/>
              <a:t>T vector –Insert Ligation</a:t>
            </a:r>
            <a:endParaRPr kumimoji="0" lang="ko-KR" altLang="en-US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857496"/>
            <a:ext cx="3286148" cy="32332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5720" y="500042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latinLnBrk="0" hangingPunct="0">
              <a:buClr>
                <a:srgbClr val="666633"/>
              </a:buClr>
              <a:buSzPct val="75000"/>
              <a:buFont typeface="Monotype Sorts" pitchFamily="48" charset="2"/>
              <a:buNone/>
            </a:pPr>
            <a:r>
              <a:rPr kumimoji="0" lang="en-US" altLang="ko-KR" b="1" dirty="0" err="1"/>
              <a:t>Taq</a:t>
            </a:r>
            <a:r>
              <a:rPr kumimoji="0" lang="en-US" altLang="ko-KR" b="1" dirty="0"/>
              <a:t> DNA polymerase</a:t>
            </a:r>
            <a:r>
              <a:rPr kumimoji="0" lang="ko-KR" altLang="en-US" b="1" dirty="0"/>
              <a:t>의 성질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81069"/>
            <a:ext cx="5786478" cy="4952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71538" y="1795449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latinLnBrk="0" hangingPunct="0">
              <a:buClr>
                <a:srgbClr val="666633"/>
              </a:buClr>
              <a:buSzPct val="75000"/>
              <a:buFont typeface="Monotype Sorts" pitchFamily="48" charset="2"/>
              <a:buNone/>
            </a:pPr>
            <a:r>
              <a:rPr kumimoji="0" lang="ko-KR" altLang="ko-KR" sz="2000" b="1" dirty="0" smtClean="0"/>
              <a:t>- </a:t>
            </a:r>
            <a:r>
              <a:rPr kumimoji="0" lang="en-US" altLang="ko-KR" sz="2000" b="1" dirty="0" err="1"/>
              <a:t>Taq</a:t>
            </a:r>
            <a:r>
              <a:rPr kumimoji="0" lang="en-US" altLang="ko-KR" sz="2000" b="1" dirty="0"/>
              <a:t> DNA polymerase</a:t>
            </a:r>
            <a:r>
              <a:rPr kumimoji="0" lang="ko-KR" altLang="en-US" sz="2000" b="1" dirty="0"/>
              <a:t>는 합성이 끝난 후 </a:t>
            </a:r>
            <a:r>
              <a:rPr kumimoji="0" lang="en-US" altLang="ko-KR" sz="2000" b="1" dirty="0"/>
              <a:t>3' </a:t>
            </a:r>
            <a:r>
              <a:rPr kumimoji="0" lang="ko-KR" altLang="en-US" sz="2000" b="1" dirty="0"/>
              <a:t>끝에</a:t>
            </a:r>
          </a:p>
          <a:p>
            <a:pPr lvl="1" eaLnBrk="0" latinLnBrk="0" hangingPunct="0">
              <a:buClr>
                <a:srgbClr val="666633"/>
              </a:buClr>
              <a:buSzPct val="75000"/>
              <a:buFont typeface="Monotype Sorts" pitchFamily="48" charset="2"/>
              <a:buNone/>
            </a:pPr>
            <a:r>
              <a:rPr kumimoji="0" lang="ko-KR" altLang="en-US" sz="2000" b="1" dirty="0"/>
              <a:t>   </a:t>
            </a:r>
            <a:r>
              <a:rPr kumimoji="0" lang="en-US" altLang="ko-KR" sz="2000" b="1" dirty="0"/>
              <a:t>A</a:t>
            </a:r>
            <a:r>
              <a:rPr kumimoji="0" lang="ko-KR" altLang="en-US" sz="2000" b="1" dirty="0"/>
              <a:t>를 하나 더 붙인다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번호 개체 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2EB5CBB-857E-46A6-934B-B7229215D4E5}" type="slidenum">
              <a:rPr kumimoji="0" lang="en-US" altLang="ko-KR" sz="1400">
                <a:latin typeface="Times New Roman" pitchFamily="18" charset="0"/>
              </a:rPr>
              <a:pPr algn="r"/>
              <a:t>17</a:t>
            </a:fld>
            <a:endParaRPr kumimoji="0" lang="en-US" altLang="ko-KR" sz="14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886200" y="7620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endParaRPr kumimoji="0" lang="ko-KR" altLang="en-US" sz="2800" b="1" dirty="0">
              <a:solidFill>
                <a:srgbClr val="FFFF99"/>
              </a:solidFill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6477000" y="228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b="1" dirty="0"/>
              <a:t>Gene Cloning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685800" y="-27384"/>
            <a:ext cx="7815290" cy="173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kumimoji="0" lang="en-US" altLang="ko-KR" sz="3200" b="1" dirty="0">
                <a:solidFill>
                  <a:srgbClr val="FF0066"/>
                </a:solidFill>
              </a:rPr>
              <a:t>2</a:t>
            </a:r>
            <a:r>
              <a:rPr kumimoji="0" lang="ko-KR" altLang="en-US" sz="3200" b="1" dirty="0" smtClean="0">
                <a:solidFill>
                  <a:srgbClr val="FF0066"/>
                </a:solidFill>
              </a:rPr>
              <a:t>단계 </a:t>
            </a:r>
            <a:r>
              <a:rPr kumimoji="0" lang="en-US" altLang="ko-KR" sz="3200" b="1" dirty="0" smtClean="0">
                <a:solidFill>
                  <a:srgbClr val="FF0066"/>
                </a:solidFill>
              </a:rPr>
              <a:t>: </a:t>
            </a:r>
            <a:r>
              <a:rPr kumimoji="0" lang="ko-KR" altLang="en-US" sz="3200" b="1" dirty="0" smtClean="0">
                <a:solidFill>
                  <a:srgbClr val="FF0066"/>
                </a:solidFill>
              </a:rPr>
              <a:t>유전자가 삽입된 </a:t>
            </a:r>
            <a:r>
              <a:rPr kumimoji="0" lang="en-US" altLang="ko-KR" sz="3200" b="1" dirty="0" smtClean="0">
                <a:solidFill>
                  <a:srgbClr val="FF0066"/>
                </a:solidFill>
              </a:rPr>
              <a:t>vector (recombinant DNA)</a:t>
            </a:r>
            <a:r>
              <a:rPr kumimoji="0" lang="ko-KR" altLang="en-US" sz="3200" b="1" dirty="0" smtClean="0">
                <a:solidFill>
                  <a:srgbClr val="FF0066"/>
                </a:solidFill>
              </a:rPr>
              <a:t>를 </a:t>
            </a:r>
            <a:r>
              <a:rPr kumimoji="0" lang="en-US" altLang="ko-KR" sz="3200" b="1" dirty="0" smtClean="0">
                <a:solidFill>
                  <a:srgbClr val="FF0066"/>
                </a:solidFill>
              </a:rPr>
              <a:t>bacteria </a:t>
            </a:r>
            <a:r>
              <a:rPr kumimoji="0" lang="ko-KR" altLang="en-US" sz="3200" b="1" dirty="0" smtClean="0">
                <a:solidFill>
                  <a:srgbClr val="FF0066"/>
                </a:solidFill>
              </a:rPr>
              <a:t>세포 내로 주입한다</a:t>
            </a: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1905000" y="26670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latinLnBrk="0" hangingPunct="0"/>
            <a:endParaRPr kumimoji="0" lang="ko-KR" altLang="ko-KR" sz="2400">
              <a:latin typeface="Times New Roman" pitchFamily="18" charset="0"/>
            </a:endParaRPr>
          </a:p>
        </p:txBody>
      </p:sp>
      <p:grpSp>
        <p:nvGrpSpPr>
          <p:cNvPr id="2" name="그룹 10"/>
          <p:cNvGrpSpPr/>
          <p:nvPr/>
        </p:nvGrpSpPr>
        <p:grpSpPr>
          <a:xfrm>
            <a:off x="487373" y="1816406"/>
            <a:ext cx="4441817" cy="4470114"/>
            <a:chOff x="344497" y="1673530"/>
            <a:chExt cx="3798875" cy="3898610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4497" y="1676400"/>
              <a:ext cx="3513123" cy="38957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/>
            <p:nvPr/>
          </p:nvSpPr>
          <p:spPr>
            <a:xfrm>
              <a:off x="357158" y="1673530"/>
              <a:ext cx="1714512" cy="1285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그림 13" descr="liver.jpg"/>
            <p:cNvPicPr>
              <a:picLocks noChangeAspect="1"/>
            </p:cNvPicPr>
            <p:nvPr/>
          </p:nvPicPr>
          <p:blipFill>
            <a:blip r:embed="rId3" cstate="print"/>
            <a:srcRect t="45833" r="52827"/>
            <a:stretch>
              <a:fillRect/>
            </a:stretch>
          </p:blipFill>
          <p:spPr>
            <a:xfrm>
              <a:off x="571472" y="1714488"/>
              <a:ext cx="1143008" cy="82550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57224" y="2214554"/>
              <a:ext cx="10715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/>
                <a:t>Human </a:t>
              </a:r>
              <a:br>
                <a:rPr lang="en-US" altLang="ko-KR" sz="1000" b="1" dirty="0" smtClean="0"/>
              </a:br>
              <a:r>
                <a:rPr lang="en-US" altLang="ko-KR" sz="1000" b="1" dirty="0" smtClean="0"/>
                <a:t>carcinoma</a:t>
              </a:r>
              <a:endParaRPr lang="ko-KR" altLang="en-US" sz="1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61184" y="2199314"/>
              <a:ext cx="10715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/>
                <a:t>HepG2</a:t>
              </a:r>
              <a:endParaRPr lang="ko-KR" altLang="en-US" sz="1000" b="1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214678" y="3286124"/>
              <a:ext cx="642942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14678" y="3167390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/>
                <a:t>Foxa2</a:t>
              </a:r>
              <a:endParaRPr lang="ko-KR" altLang="en-US" sz="11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928794" y="2928934"/>
              <a:ext cx="71438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4992" y="2857496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/>
                <a:t>Foxa2</a:t>
              </a:r>
              <a:endParaRPr lang="ko-KR" altLang="en-US" sz="1100" dirty="0"/>
            </a:p>
          </p:txBody>
        </p:sp>
      </p:grpSp>
      <p:sp>
        <p:nvSpPr>
          <p:cNvPr id="23" name="자유형 22"/>
          <p:cNvSpPr/>
          <p:nvPr/>
        </p:nvSpPr>
        <p:spPr>
          <a:xfrm>
            <a:off x="520262" y="3121572"/>
            <a:ext cx="3452648" cy="3042745"/>
          </a:xfrm>
          <a:custGeom>
            <a:avLst/>
            <a:gdLst>
              <a:gd name="connsiteX0" fmla="*/ 0 w 3452648"/>
              <a:gd name="connsiteY0" fmla="*/ 0 h 3042745"/>
              <a:gd name="connsiteX1" fmla="*/ 236483 w 3452648"/>
              <a:gd name="connsiteY1" fmla="*/ 0 h 3042745"/>
              <a:gd name="connsiteX2" fmla="*/ 2727435 w 3452648"/>
              <a:gd name="connsiteY2" fmla="*/ 0 h 3042745"/>
              <a:gd name="connsiteX3" fmla="*/ 2695904 w 3452648"/>
              <a:gd name="connsiteY3" fmla="*/ 1686911 h 3042745"/>
              <a:gd name="connsiteX4" fmla="*/ 3452648 w 3452648"/>
              <a:gd name="connsiteY4" fmla="*/ 2081049 h 3042745"/>
              <a:gd name="connsiteX5" fmla="*/ 3436883 w 3452648"/>
              <a:gd name="connsiteY5" fmla="*/ 2869325 h 3042745"/>
              <a:gd name="connsiteX6" fmla="*/ 2900855 w 3452648"/>
              <a:gd name="connsiteY6" fmla="*/ 3011214 h 3042745"/>
              <a:gd name="connsiteX7" fmla="*/ 31531 w 3452648"/>
              <a:gd name="connsiteY7" fmla="*/ 3042745 h 3042745"/>
              <a:gd name="connsiteX8" fmla="*/ 0 w 3452648"/>
              <a:gd name="connsiteY8" fmla="*/ 0 h 304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2648" h="3042745">
                <a:moveTo>
                  <a:pt x="0" y="0"/>
                </a:moveTo>
                <a:lnTo>
                  <a:pt x="236483" y="0"/>
                </a:lnTo>
                <a:lnTo>
                  <a:pt x="2727435" y="0"/>
                </a:lnTo>
                <a:lnTo>
                  <a:pt x="2695904" y="1686911"/>
                </a:lnTo>
                <a:lnTo>
                  <a:pt x="3452648" y="2081049"/>
                </a:lnTo>
                <a:lnTo>
                  <a:pt x="3436883" y="2869325"/>
                </a:lnTo>
                <a:cubicBezTo>
                  <a:pt x="2922268" y="3014060"/>
                  <a:pt x="3107076" y="3011214"/>
                  <a:pt x="2900855" y="3011214"/>
                </a:cubicBezTo>
                <a:lnTo>
                  <a:pt x="31531" y="3042745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429124" y="4572008"/>
            <a:ext cx="471487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400" b="1" dirty="0"/>
              <a:t>Transformation</a:t>
            </a:r>
          </a:p>
          <a:p>
            <a:pPr marL="1143000" lvl="2" indent="-22860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000" b="1" dirty="0"/>
              <a:t>competent cell</a:t>
            </a:r>
          </a:p>
          <a:p>
            <a:pPr marL="1143000" lvl="2" indent="-22860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000" b="1" dirty="0"/>
              <a:t>antibiotics selection</a:t>
            </a:r>
          </a:p>
          <a:p>
            <a:pPr marL="1143000" lvl="2" indent="-22860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000" b="1" dirty="0"/>
              <a:t>color selection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 rot="20542584">
            <a:off x="2223040" y="2026633"/>
            <a:ext cx="204882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altLang="ko-KR" sz="1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 rot="955659">
            <a:off x="4790061" y="2079865"/>
            <a:ext cx="204882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1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n-US" altLang="ko-KR" sz="15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082" name="슬라이드 번호 개체 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2C7977-8DE8-461E-ACF1-921D77A6F4AD}" type="slidenum">
              <a:rPr kumimoji="0" lang="en-US" altLang="ko-KR" sz="1400">
                <a:latin typeface="Times New Roman" pitchFamily="18" charset="0"/>
              </a:rPr>
              <a:pPr algn="r"/>
              <a:t>18</a:t>
            </a:fld>
            <a:endParaRPr kumimoji="0" lang="en-US" altLang="ko-KR" sz="14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749696" y="2276872"/>
            <a:ext cx="43559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altLang="ko-KR" sz="4000" b="1" dirty="0"/>
              <a:t>Transformation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57600" y="3789040"/>
            <a:ext cx="44348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altLang="ko-KR" sz="4000" b="1" dirty="0" err="1" smtClean="0"/>
              <a:t>Transf</a:t>
            </a:r>
            <a:r>
              <a:rPr lang="en-US" altLang="ko-KR" sz="4000" b="1" dirty="0" err="1" smtClean="0"/>
              <a:t>ection</a:t>
            </a:r>
            <a:endParaRPr kumimoji="0" lang="en-US" altLang="ko-KR" sz="4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번호 개체 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A376864-61D5-42C3-89A2-A639CE89AD15}" type="slidenum">
              <a:rPr kumimoji="0" lang="en-US" altLang="ko-KR" sz="1400">
                <a:latin typeface="Times New Roman" pitchFamily="18" charset="0"/>
              </a:rPr>
              <a:pPr algn="r"/>
              <a:t>19</a:t>
            </a:fld>
            <a:endParaRPr kumimoji="0" lang="en-US" altLang="ko-KR" sz="14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838200" y="8382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r>
              <a:rPr kumimoji="0" lang="en-US" altLang="ko-KR" sz="2000" b="1"/>
              <a:t>Transformation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1762125" y="1668463"/>
            <a:ext cx="579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ko-KR" sz="2800" b="1"/>
              <a:t>Competent cell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1116013" y="2636838"/>
            <a:ext cx="7056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ko-KR" altLang="en-US" sz="2400" b="1"/>
              <a:t>정상적인 </a:t>
            </a:r>
            <a:r>
              <a:rPr kumimoji="0" lang="en-US" altLang="ko-KR" sz="2400" b="1"/>
              <a:t>bacteria</a:t>
            </a:r>
            <a:r>
              <a:rPr kumimoji="0" lang="ko-KR" altLang="en-US" sz="2400" b="1"/>
              <a:t>에 화학적 처리를 하여 </a:t>
            </a:r>
            <a:r>
              <a:rPr kumimoji="0" lang="en-US" altLang="ko-KR" sz="2400" b="1"/>
              <a:t>DNA</a:t>
            </a:r>
            <a:r>
              <a:rPr kumimoji="0" lang="ko-KR" altLang="en-US" sz="2400" b="1"/>
              <a:t>가 잘 들어갈 수 있게 만든 </a:t>
            </a:r>
            <a:r>
              <a:rPr kumimoji="0" lang="en-US" altLang="ko-KR" sz="2400" b="1"/>
              <a:t>cell</a:t>
            </a: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755650" y="3644900"/>
            <a:ext cx="7772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dirty="0" smtClean="0">
                <a:solidFill>
                  <a:srgbClr val="FF3300"/>
                </a:solidFill>
              </a:rPr>
              <a:t>calcium </a:t>
            </a:r>
            <a:r>
              <a:rPr lang="en-US" altLang="ko-KR" sz="2400" b="1" dirty="0">
                <a:solidFill>
                  <a:srgbClr val="FF3300"/>
                </a:solidFill>
              </a:rPr>
              <a:t>chloride</a:t>
            </a:r>
          </a:p>
          <a:p>
            <a:pPr algn="ctr">
              <a:spcBef>
                <a:spcPct val="50000"/>
              </a:spcBef>
            </a:pPr>
            <a:r>
              <a:rPr lang="en-US" altLang="ko-KR" sz="2400" b="1" dirty="0" err="1"/>
              <a:t>manganase</a:t>
            </a:r>
            <a:r>
              <a:rPr lang="en-US" altLang="ko-KR" sz="2400" b="1" dirty="0"/>
              <a:t> chloride</a:t>
            </a:r>
          </a:p>
          <a:p>
            <a:pPr algn="ctr">
              <a:spcBef>
                <a:spcPct val="50000"/>
              </a:spcBef>
            </a:pPr>
            <a:r>
              <a:rPr lang="en-US" altLang="ko-KR" sz="2400" b="1" dirty="0" err="1"/>
              <a:t>hexamminecobalt</a:t>
            </a:r>
            <a:r>
              <a:rPr lang="en-US" altLang="ko-KR" sz="2400" b="1" dirty="0"/>
              <a:t> chloride</a:t>
            </a:r>
          </a:p>
          <a:p>
            <a:pPr algn="ctr">
              <a:spcBef>
                <a:spcPct val="50000"/>
              </a:spcBef>
            </a:pPr>
            <a:r>
              <a:rPr lang="en-US" altLang="ko-KR" sz="2400" b="1" dirty="0" err="1"/>
              <a:t>dimethyl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sulfoxide</a:t>
            </a:r>
            <a:r>
              <a:rPr lang="en-US" altLang="ko-KR" sz="2400" b="1" dirty="0"/>
              <a:t> (DMSO)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번호 개체 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E38262B-18F7-4403-B91E-B857B7ECF7B5}" type="slidenum">
              <a:rPr kumimoji="0" lang="en-US" altLang="ko-KR" sz="1400">
                <a:latin typeface="Times New Roman" pitchFamily="18" charset="0"/>
              </a:rPr>
              <a:pPr algn="r"/>
              <a:t>2</a:t>
            </a:fld>
            <a:endParaRPr kumimoji="0" lang="en-US" altLang="ko-KR" sz="1400">
              <a:latin typeface="Times New Roman" pitchFamily="18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827088" y="836613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altLang="ko-KR" sz="4000" b="1"/>
              <a:t>Gene Cloning</a:t>
            </a:r>
            <a:r>
              <a:rPr kumimoji="0" lang="ko-KR" altLang="en-US" sz="4000" b="1"/>
              <a:t>이란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143000" y="3200400"/>
            <a:ext cx="708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400" b="1" dirty="0"/>
              <a:t>Cell clone</a:t>
            </a:r>
            <a:r>
              <a:rPr kumimoji="0" lang="ko-KR" altLang="en-US" sz="2400" b="1" dirty="0"/>
              <a:t>은 </a:t>
            </a:r>
            <a:r>
              <a:rPr kumimoji="0" lang="en-US" altLang="ko-KR" sz="2400" b="1" dirty="0"/>
              <a:t>identical</a:t>
            </a:r>
            <a:r>
              <a:rPr kumimoji="0" lang="ko-KR" altLang="en-US" sz="2400" b="1" dirty="0"/>
              <a:t>한 </a:t>
            </a:r>
            <a:r>
              <a:rPr kumimoji="0" lang="en-US" altLang="ko-KR" sz="2400" b="1" dirty="0"/>
              <a:t>cell</a:t>
            </a:r>
            <a:r>
              <a:rPr kumimoji="0" lang="ko-KR" altLang="en-US" sz="2400" b="1" dirty="0"/>
              <a:t>의 집합</a:t>
            </a:r>
            <a:endParaRPr kumimoji="0" lang="ko-KR" altLang="ko-KR" sz="2400" b="1" dirty="0"/>
          </a:p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400" b="1" dirty="0"/>
              <a:t>Bacterial clone</a:t>
            </a:r>
            <a:r>
              <a:rPr kumimoji="0" lang="ko-KR" altLang="en-US" sz="2400" b="1" dirty="0"/>
              <a:t>은 같은 형질의 세균들 집합</a:t>
            </a:r>
            <a:endParaRPr kumimoji="0" lang="ko-KR" altLang="ko-KR" sz="2400" b="1" dirty="0"/>
          </a:p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400" b="1" dirty="0"/>
              <a:t>Human clone</a:t>
            </a:r>
            <a:r>
              <a:rPr kumimoji="0" lang="ko-KR" altLang="en-US" sz="2400" b="1" dirty="0"/>
              <a:t>은 복제인간</a:t>
            </a:r>
            <a:endParaRPr kumimoji="0" lang="ko-KR" altLang="ko-KR" sz="2400" b="1" dirty="0"/>
          </a:p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400" b="1" dirty="0"/>
              <a:t>Gene clone</a:t>
            </a:r>
            <a:r>
              <a:rPr kumimoji="0" lang="ko-KR" altLang="en-US" sz="2400" b="1" dirty="0"/>
              <a:t>은 동일한 유전자의 집합</a:t>
            </a:r>
            <a:endParaRPr kumimoji="0" lang="ko-KR" altLang="ko-KR" sz="2400" b="1" dirty="0"/>
          </a:p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</a:pPr>
            <a:r>
              <a:rPr kumimoji="0" lang="en-US" altLang="ko-KR" sz="2400" b="1" dirty="0" smtClean="0"/>
              <a:t>=&gt; Gene </a:t>
            </a:r>
            <a:r>
              <a:rPr kumimoji="0" lang="en-US" altLang="ko-KR" sz="2400" b="1" dirty="0"/>
              <a:t>cloning</a:t>
            </a:r>
            <a:r>
              <a:rPr kumimoji="0" lang="ko-KR" altLang="en-US" sz="2400" b="1" dirty="0"/>
              <a:t>은 동일한 유전자의 집합을 만드는 과정을 의미한다</a:t>
            </a:r>
            <a:endParaRPr kumimoji="0" lang="ko-KR" altLang="ko-KR" sz="2400" b="1" dirty="0"/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1403350" y="2060575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/>
            <a:r>
              <a:rPr kumimoji="0" lang="en-US" altLang="ko-KR" sz="2800" b="1"/>
              <a:t>Clone</a:t>
            </a:r>
            <a:r>
              <a:rPr kumimoji="0" lang="ko-KR" altLang="en-US" sz="2800" b="1"/>
              <a:t>이란 </a:t>
            </a:r>
            <a:r>
              <a:rPr kumimoji="0" lang="en-US" altLang="ko-KR" sz="2800" b="1"/>
              <a:t>identical</a:t>
            </a:r>
            <a:r>
              <a:rPr kumimoji="0" lang="ko-KR" altLang="en-US" sz="2800" b="1"/>
              <a:t>하다는 의미이다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5791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b="1" dirty="0"/>
              <a:t>Gene Cloning</a:t>
            </a:r>
            <a:r>
              <a:rPr lang="ko-KR" altLang="en-US" b="1" dirty="0"/>
              <a:t>의 개념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번호 개체 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CBF82D-5A98-4544-BBE9-7EB6C098F085}" type="slidenum">
              <a:rPr kumimoji="0" lang="en-US" altLang="ko-KR" sz="1400">
                <a:latin typeface="Times New Roman" pitchFamily="18" charset="0"/>
              </a:rPr>
              <a:pPr algn="r"/>
              <a:t>20</a:t>
            </a:fld>
            <a:endParaRPr kumimoji="0" lang="en-US" altLang="ko-KR" sz="1400">
              <a:latin typeface="Times New Roman" pitchFamily="18" charset="0"/>
            </a:endParaRPr>
          </a:p>
        </p:txBody>
      </p:sp>
      <p:pic>
        <p:nvPicPr>
          <p:cNvPr id="48131" name="Picture 2" descr="Untitled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192088"/>
            <a:ext cx="71628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1511300" y="1495425"/>
            <a:ext cx="2282825" cy="614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b="1">
                <a:solidFill>
                  <a:srgbClr val="CC0000"/>
                </a:solidFill>
                <a:latin typeface="Arial" pitchFamily="34" charset="0"/>
              </a:rPr>
              <a:t>Plasmid bound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b="1">
                <a:solidFill>
                  <a:srgbClr val="CC0000"/>
                </a:solidFill>
                <a:latin typeface="Arial" pitchFamily="34" charset="0"/>
              </a:rPr>
              <a:t>to cell exterior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719763" y="2022475"/>
            <a:ext cx="2184400" cy="28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b="1">
                <a:latin typeface="Arial" pitchFamily="34" charset="0"/>
              </a:rPr>
              <a:t>Normal bacterium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5356225" y="4259263"/>
            <a:ext cx="2546350" cy="614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b="1">
                <a:solidFill>
                  <a:srgbClr val="CC0000"/>
                </a:solidFill>
                <a:latin typeface="Arial" pitchFamily="34" charset="0"/>
              </a:rPr>
              <a:t>Plasmid transported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b="1">
                <a:solidFill>
                  <a:srgbClr val="CC0000"/>
                </a:solidFill>
                <a:latin typeface="Arial" pitchFamily="34" charset="0"/>
              </a:rPr>
              <a:t>into the cell</a:t>
            </a: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4327525" y="2106613"/>
            <a:ext cx="1381125" cy="614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b="1">
                <a:latin typeface="Arial" pitchFamily="34" charset="0"/>
              </a:rPr>
              <a:t>CaCl</a:t>
            </a:r>
            <a:r>
              <a:rPr lang="en-US" altLang="ko-KR" sz="1200" b="1">
                <a:latin typeface="Arial" pitchFamily="34" charset="0"/>
              </a:rPr>
              <a:t>2</a:t>
            </a:r>
            <a:endParaRPr lang="en-US" altLang="ko-KR" b="1">
              <a:latin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b="1">
                <a:latin typeface="Arial" pitchFamily="34" charset="0"/>
              </a:rPr>
              <a:t>treatment</a:t>
            </a: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879475" y="4373563"/>
            <a:ext cx="2184400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b="1">
                <a:latin typeface="Arial" pitchFamily="34" charset="0"/>
              </a:rPr>
              <a:t>Competent cell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4562475" y="6348413"/>
            <a:ext cx="2184400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b="1">
                <a:latin typeface="Arial" pitchFamily="34" charset="0"/>
              </a:rPr>
              <a:t>Transformed cell</a:t>
            </a: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1558925" y="4803775"/>
            <a:ext cx="2233613" cy="944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b="1">
                <a:latin typeface="Arial" pitchFamily="34" charset="0"/>
              </a:rPr>
              <a:t>Heat shock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b="1">
                <a:latin typeface="Arial" pitchFamily="34" charset="0"/>
              </a:rPr>
              <a:t>42</a:t>
            </a:r>
            <a:r>
              <a:rPr lang="en-US" altLang="ko-KR" b="1">
                <a:latin typeface="Arial" pitchFamily="34" charset="0"/>
                <a:sym typeface="Symbol" pitchFamily="18" charset="2"/>
              </a:rPr>
              <a:t>C for 1 minutes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b="1">
                <a:latin typeface="Arial" pitchFamily="34" charset="0"/>
                <a:sym typeface="Symbol" pitchFamily="18" charset="2"/>
              </a:rPr>
              <a:t>               30 sec</a:t>
            </a:r>
            <a:endParaRPr lang="en-US" altLang="ko-KR" b="1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번호 개체 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E4C44D4-C346-4AF3-A17C-9940F59AC4A2}" type="slidenum">
              <a:rPr kumimoji="0" lang="en-US" altLang="ko-KR" sz="1400">
                <a:latin typeface="Times New Roman" pitchFamily="18" charset="0"/>
              </a:rPr>
              <a:pPr algn="r"/>
              <a:t>21</a:t>
            </a:fld>
            <a:endParaRPr kumimoji="0" lang="en-US" altLang="ko-KR" sz="14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1430338" y="198438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r>
              <a:rPr kumimoji="0" lang="en-US" altLang="ko-KR" sz="2000" b="1" dirty="0"/>
              <a:t>Transformation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4786346" cy="27634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번호 개체 틀 3"/>
          <p:cNvSpPr txBox="1">
            <a:spLocks noGrp="1"/>
          </p:cNvSpPr>
          <p:nvPr/>
        </p:nvSpPr>
        <p:spPr bwMode="auto">
          <a:xfrm>
            <a:off x="6553200" y="640082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2EB5CBB-857E-46A6-934B-B7229215D4E5}" type="slidenum">
              <a:rPr kumimoji="0" lang="en-US" altLang="ko-KR" sz="1400">
                <a:latin typeface="Times New Roman" pitchFamily="18" charset="0"/>
              </a:rPr>
              <a:pPr algn="r"/>
              <a:t>22</a:t>
            </a:fld>
            <a:endParaRPr kumimoji="0" lang="en-US" altLang="ko-KR" sz="14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886200" y="7620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endParaRPr kumimoji="0" lang="ko-KR" altLang="en-US" sz="2800" b="1" dirty="0">
              <a:solidFill>
                <a:srgbClr val="FFFF99"/>
              </a:solidFill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6477000" y="228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b="1" dirty="0"/>
              <a:t>Gene Cloning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685800" y="1285860"/>
            <a:ext cx="78152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en-US" altLang="ko-KR" sz="3200" b="1" dirty="0" smtClean="0">
                <a:solidFill>
                  <a:srgbClr val="FF0066"/>
                </a:solidFill>
              </a:rPr>
              <a:t>4</a:t>
            </a:r>
            <a:r>
              <a:rPr kumimoji="0" lang="ko-KR" altLang="en-US" sz="3200" b="1" dirty="0" smtClean="0">
                <a:solidFill>
                  <a:srgbClr val="FF0066"/>
                </a:solidFill>
              </a:rPr>
              <a:t>단계 </a:t>
            </a:r>
            <a:r>
              <a:rPr kumimoji="0" lang="en-US" altLang="ko-KR" sz="3200" b="1" dirty="0" smtClean="0">
                <a:solidFill>
                  <a:srgbClr val="FF0066"/>
                </a:solidFill>
              </a:rPr>
              <a:t>:</a:t>
            </a:r>
            <a:r>
              <a:rPr kumimoji="0" lang="en-US" altLang="ko-KR" sz="3200" b="1" dirty="0" smtClean="0">
                <a:solidFill>
                  <a:srgbClr val="FFFF00"/>
                </a:solidFill>
              </a:rPr>
              <a:t> </a:t>
            </a:r>
            <a:r>
              <a:rPr kumimoji="0" lang="en-US" altLang="ko-KR" sz="3200" b="1" dirty="0" smtClean="0">
                <a:solidFill>
                  <a:srgbClr val="FF0066"/>
                </a:solidFill>
              </a:rPr>
              <a:t>Bacteria </a:t>
            </a:r>
            <a:r>
              <a:rPr kumimoji="0" lang="ko-KR" altLang="en-US" sz="3200" b="1" dirty="0" smtClean="0">
                <a:solidFill>
                  <a:srgbClr val="FF0066"/>
                </a:solidFill>
              </a:rPr>
              <a:t>중에서 올바르게 만들어진 </a:t>
            </a:r>
            <a:r>
              <a:rPr kumimoji="0" lang="en-US" altLang="ko-KR" sz="3200" b="1" dirty="0" smtClean="0">
                <a:solidFill>
                  <a:srgbClr val="FF0066"/>
                </a:solidFill>
              </a:rPr>
              <a:t>clone</a:t>
            </a:r>
            <a:r>
              <a:rPr kumimoji="0" lang="ko-KR" altLang="en-US" sz="3200" b="1" dirty="0" smtClean="0">
                <a:solidFill>
                  <a:srgbClr val="FF0066"/>
                </a:solidFill>
              </a:rPr>
              <a:t>을 확인하고 선택한다</a:t>
            </a:r>
          </a:p>
        </p:txBody>
      </p:sp>
      <p:pic>
        <p:nvPicPr>
          <p:cNvPr id="21" name="Picture 2050"/>
          <p:cNvPicPr>
            <a:picLocks noChangeAspect="1" noChangeArrowheads="1"/>
          </p:cNvPicPr>
          <p:nvPr/>
        </p:nvPicPr>
        <p:blipFill>
          <a:blip r:embed="rId2" cstate="print"/>
          <a:srcRect b="67246"/>
          <a:stretch>
            <a:fillRect/>
          </a:stretch>
        </p:blipFill>
        <p:spPr bwMode="auto">
          <a:xfrm>
            <a:off x="642910" y="4724432"/>
            <a:ext cx="1928826" cy="115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051"/>
          <p:cNvSpPr>
            <a:spLocks noChangeArrowheads="1"/>
          </p:cNvSpPr>
          <p:nvPr/>
        </p:nvSpPr>
        <p:spPr bwMode="auto">
          <a:xfrm>
            <a:off x="1643042" y="1774817"/>
            <a:ext cx="30289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r>
              <a:rPr kumimoji="0" lang="en-US" altLang="ko-KR" sz="2000" b="1" dirty="0" err="1"/>
              <a:t>Ampicillin</a:t>
            </a:r>
            <a:r>
              <a:rPr kumimoji="0" lang="en-US" altLang="ko-KR" sz="2000" b="1" dirty="0"/>
              <a:t> </a:t>
            </a:r>
            <a:r>
              <a:rPr kumimoji="0" lang="ko-KR" altLang="en-US" sz="2000" b="1" dirty="0"/>
              <a:t>처리시</a:t>
            </a:r>
          </a:p>
        </p:txBody>
      </p:sp>
      <p:sp>
        <p:nvSpPr>
          <p:cNvPr id="25" name="Rectangle 2052"/>
          <p:cNvSpPr>
            <a:spLocks noChangeArrowheads="1"/>
          </p:cNvSpPr>
          <p:nvPr/>
        </p:nvSpPr>
        <p:spPr bwMode="auto">
          <a:xfrm>
            <a:off x="1357290" y="5015491"/>
            <a:ext cx="30289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r>
              <a:rPr kumimoji="0" lang="en-US" altLang="ko-KR" sz="1600" b="1" dirty="0"/>
              <a:t>colony </a:t>
            </a:r>
            <a:r>
              <a:rPr kumimoji="0" lang="ko-KR" altLang="en-US" sz="1600" b="1" dirty="0"/>
              <a:t>형성 불가</a:t>
            </a:r>
          </a:p>
        </p:txBody>
      </p:sp>
      <p:sp>
        <p:nvSpPr>
          <p:cNvPr id="26" name="Rectangle 2053"/>
          <p:cNvSpPr>
            <a:spLocks noChangeArrowheads="1"/>
          </p:cNvSpPr>
          <p:nvPr/>
        </p:nvSpPr>
        <p:spPr bwMode="auto">
          <a:xfrm>
            <a:off x="1400174" y="2487642"/>
            <a:ext cx="30289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r>
              <a:rPr kumimoji="0" lang="en-US" altLang="ko-KR" sz="1600" b="1" dirty="0"/>
              <a:t>colony </a:t>
            </a:r>
            <a:r>
              <a:rPr kumimoji="0" lang="ko-KR" altLang="en-US" sz="1600" b="1" dirty="0"/>
              <a:t>형성 가능</a:t>
            </a:r>
          </a:p>
        </p:txBody>
      </p:sp>
      <p:sp>
        <p:nvSpPr>
          <p:cNvPr id="27" name="Rectangle 2054"/>
          <p:cNvSpPr>
            <a:spLocks noChangeArrowheads="1"/>
          </p:cNvSpPr>
          <p:nvPr/>
        </p:nvSpPr>
        <p:spPr bwMode="auto">
          <a:xfrm>
            <a:off x="1400174" y="3927505"/>
            <a:ext cx="30289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/>
            <a:r>
              <a:rPr kumimoji="0" lang="en-US" altLang="ko-KR" sz="1600" b="1" dirty="0"/>
              <a:t>colony </a:t>
            </a:r>
            <a:r>
              <a:rPr kumimoji="0" lang="ko-KR" altLang="en-US" sz="1600" b="1" dirty="0"/>
              <a:t>형성 가능</a:t>
            </a:r>
          </a:p>
        </p:txBody>
      </p:sp>
      <p:sp>
        <p:nvSpPr>
          <p:cNvPr id="28" name="오른쪽 중괄호 27"/>
          <p:cNvSpPr/>
          <p:nvPr/>
        </p:nvSpPr>
        <p:spPr>
          <a:xfrm>
            <a:off x="4429124" y="2711930"/>
            <a:ext cx="714380" cy="15001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214942" y="3009920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-&gt;colony picking</a:t>
            </a:r>
          </a:p>
          <a:p>
            <a:r>
              <a:rPr lang="en-US" altLang="ko-KR" sz="2000" dirty="0" smtClean="0"/>
              <a:t>-&gt;Plasmid prep</a:t>
            </a:r>
          </a:p>
          <a:p>
            <a:r>
              <a:rPr lang="en-US" altLang="ko-KR" sz="2000" dirty="0" smtClean="0"/>
              <a:t>-&gt; Enzyme Cutting</a:t>
            </a:r>
            <a:endParaRPr lang="ko-KR" altLang="en-US" sz="2000" dirty="0"/>
          </a:p>
        </p:txBody>
      </p:sp>
      <p:grpSp>
        <p:nvGrpSpPr>
          <p:cNvPr id="2" name="그룹 29"/>
          <p:cNvGrpSpPr/>
          <p:nvPr/>
        </p:nvGrpSpPr>
        <p:grpSpPr>
          <a:xfrm>
            <a:off x="5773977" y="4147034"/>
            <a:ext cx="2742354" cy="2434786"/>
            <a:chOff x="4115662" y="2686910"/>
            <a:chExt cx="2742354" cy="2434786"/>
          </a:xfrm>
        </p:grpSpPr>
        <p:pic>
          <p:nvPicPr>
            <p:cNvPr id="31" name="그림 30" descr="cutting.gif"/>
            <p:cNvPicPr>
              <a:picLocks noChangeAspect="1"/>
            </p:cNvPicPr>
            <p:nvPr/>
          </p:nvPicPr>
          <p:blipFill>
            <a:blip r:embed="rId3" cstate="print"/>
            <a:srcRect r="54620"/>
            <a:stretch>
              <a:fillRect/>
            </a:stretch>
          </p:blipFill>
          <p:spPr>
            <a:xfrm>
              <a:off x="4115662" y="2686910"/>
              <a:ext cx="1143008" cy="2434786"/>
            </a:xfrm>
            <a:prstGeom prst="rect">
              <a:avLst/>
            </a:prstGeom>
          </p:spPr>
        </p:pic>
        <p:cxnSp>
          <p:nvCxnSpPr>
            <p:cNvPr id="32" name="직선 화살표 연결선 31"/>
            <p:cNvCxnSpPr/>
            <p:nvPr/>
          </p:nvCxnSpPr>
          <p:spPr>
            <a:xfrm rot="10800000">
              <a:off x="5214942" y="3293036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643570" y="3078722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/>
                <a:t>vectorrc</a:t>
              </a:r>
              <a:endParaRPr lang="ko-KR" alt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18023" y="3800045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/>
                <a:t>insertrc</a:t>
              </a:r>
              <a:endParaRPr lang="ko-KR" altLang="en-US" dirty="0"/>
            </a:p>
          </p:txBody>
        </p:sp>
        <p:cxnSp>
          <p:nvCxnSpPr>
            <p:cNvPr id="35" name="직선 화살표 연결선 34"/>
            <p:cNvCxnSpPr/>
            <p:nvPr/>
          </p:nvCxnSpPr>
          <p:spPr>
            <a:xfrm rot="10800000">
              <a:off x="5217105" y="4033860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2050"/>
          <p:cNvPicPr>
            <a:picLocks noChangeAspect="1" noChangeArrowheads="1"/>
          </p:cNvPicPr>
          <p:nvPr/>
        </p:nvPicPr>
        <p:blipFill>
          <a:blip r:embed="rId2" cstate="print"/>
          <a:srcRect t="32754"/>
          <a:stretch>
            <a:fillRect/>
          </a:stretch>
        </p:blipFill>
        <p:spPr bwMode="auto">
          <a:xfrm>
            <a:off x="642910" y="2295540"/>
            <a:ext cx="1928826" cy="237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500" b="1" dirty="0" err="1" smtClean="0"/>
              <a:t>Subcloning</a:t>
            </a:r>
            <a:endParaRPr lang="ko-KR" altLang="en-US" sz="35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14202"/>
            <a:ext cx="8229600" cy="506916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ko-KR" b="1" dirty="0" err="1" smtClean="0"/>
              <a:t>subcloning</a:t>
            </a:r>
            <a:r>
              <a:rPr lang="ko-KR" altLang="en-US" b="1" dirty="0" smtClean="0"/>
              <a:t>은 </a:t>
            </a:r>
            <a:r>
              <a:rPr lang="en-US" altLang="ko-KR" b="1" dirty="0" smtClean="0"/>
              <a:t>1st cloning</a:t>
            </a:r>
            <a:r>
              <a:rPr lang="ko-KR" altLang="en-US" b="1" dirty="0" smtClean="0"/>
              <a:t>을 한 다음 </a:t>
            </a:r>
            <a:r>
              <a:rPr lang="en-US" altLang="ko-KR" b="1" dirty="0" smtClean="0"/>
              <a:t>1st cloning</a:t>
            </a:r>
            <a:r>
              <a:rPr lang="ko-KR" altLang="en-US" b="1" dirty="0" smtClean="0"/>
              <a:t>된 </a:t>
            </a:r>
            <a:r>
              <a:rPr lang="en-US" altLang="ko-KR" b="1" dirty="0" smtClean="0"/>
              <a:t>insert</a:t>
            </a:r>
            <a:r>
              <a:rPr lang="ko-KR" altLang="en-US" b="1" dirty="0" smtClean="0"/>
              <a:t>를 가지고 </a:t>
            </a:r>
            <a:r>
              <a:rPr lang="en-US" altLang="ko-KR" b="1" dirty="0" smtClean="0"/>
              <a:t>2nd cloning</a:t>
            </a:r>
            <a:r>
              <a:rPr lang="ko-KR" altLang="en-US" b="1" dirty="0" smtClean="0"/>
              <a:t>을 하는 것을 말</a:t>
            </a:r>
            <a:r>
              <a:rPr lang="ko-KR" altLang="en-US" b="1" dirty="0"/>
              <a:t>한</a:t>
            </a:r>
            <a:r>
              <a:rPr lang="ko-KR" altLang="en-US" b="1" dirty="0" smtClean="0"/>
              <a:t>다</a:t>
            </a:r>
            <a:r>
              <a:rPr lang="en-US" altLang="ko-KR" b="1" dirty="0" smtClean="0"/>
              <a:t>.</a:t>
            </a:r>
          </a:p>
          <a:p>
            <a:pPr>
              <a:lnSpc>
                <a:spcPct val="170000"/>
              </a:lnSpc>
            </a:pPr>
            <a:endParaRPr lang="en-US" altLang="ko-KR" sz="1500" b="1" dirty="0" smtClean="0"/>
          </a:p>
          <a:p>
            <a:pPr>
              <a:lnSpc>
                <a:spcPct val="170000"/>
              </a:lnSpc>
            </a:pPr>
            <a:r>
              <a:rPr lang="ko-KR" altLang="en-US" b="1" dirty="0" smtClean="0"/>
              <a:t>목적은 </a:t>
            </a:r>
            <a:r>
              <a:rPr lang="ko-KR" altLang="en-US" b="1" dirty="0" err="1" smtClean="0"/>
              <a:t>여러가지가</a:t>
            </a:r>
            <a:r>
              <a:rPr lang="ko-KR" altLang="en-US" b="1" dirty="0" smtClean="0"/>
              <a:t> 있을 수 있지만 예전에 </a:t>
            </a:r>
            <a:r>
              <a:rPr lang="en-US" altLang="ko-KR" b="1" dirty="0" smtClean="0"/>
              <a:t>PCR </a:t>
            </a:r>
            <a:r>
              <a:rPr lang="ko-KR" altLang="en-US" b="1" dirty="0" smtClean="0"/>
              <a:t>방법이 보편화 되지 않은 때 </a:t>
            </a:r>
            <a:r>
              <a:rPr lang="en-US" altLang="ko-KR" b="1" dirty="0" smtClean="0"/>
              <a:t>cloning</a:t>
            </a:r>
            <a:r>
              <a:rPr lang="ko-KR" altLang="en-US" b="1" dirty="0" smtClean="0"/>
              <a:t>을 할 경우 </a:t>
            </a:r>
            <a:r>
              <a:rPr lang="en-US" altLang="ko-KR" b="1" dirty="0" smtClean="0"/>
              <a:t>(ex. short-gun method) 1</a:t>
            </a:r>
            <a:r>
              <a:rPr lang="ko-KR" altLang="en-US" b="1" dirty="0" smtClean="0"/>
              <a:t>차 </a:t>
            </a:r>
            <a:r>
              <a:rPr lang="en-US" altLang="ko-KR" b="1" dirty="0" smtClean="0"/>
              <a:t>cloning</a:t>
            </a:r>
            <a:r>
              <a:rPr lang="ko-KR" altLang="en-US" b="1" dirty="0" smtClean="0"/>
              <a:t>에서 목적 유전자 외에 다른 부분도 같이 들어가는 경우가 많았는데 이럴 경우 제한효소를 사용하여 </a:t>
            </a:r>
            <a:r>
              <a:rPr lang="en-US" altLang="ko-KR" b="1" dirty="0" smtClean="0"/>
              <a:t>size</a:t>
            </a:r>
            <a:r>
              <a:rPr lang="ko-KR" altLang="en-US" b="1" dirty="0" smtClean="0"/>
              <a:t>를 줄인 후 </a:t>
            </a:r>
            <a:r>
              <a:rPr lang="en-US" altLang="ko-KR" b="1" dirty="0" err="1" smtClean="0"/>
              <a:t>subcloning</a:t>
            </a:r>
            <a:r>
              <a:rPr lang="ko-KR" altLang="en-US" b="1" dirty="0" smtClean="0"/>
              <a:t>을 한다</a:t>
            </a:r>
            <a:r>
              <a:rPr lang="en-US" altLang="ko-KR" b="1" dirty="0" smtClean="0"/>
              <a:t>.</a:t>
            </a:r>
          </a:p>
          <a:p>
            <a:pPr>
              <a:lnSpc>
                <a:spcPct val="170000"/>
              </a:lnSpc>
            </a:pPr>
            <a:endParaRPr lang="en-US" altLang="ko-KR" sz="1500" b="1" dirty="0" smtClean="0"/>
          </a:p>
          <a:p>
            <a:pPr>
              <a:lnSpc>
                <a:spcPct val="170000"/>
              </a:lnSpc>
            </a:pPr>
            <a:r>
              <a:rPr lang="ko-KR" altLang="en-US" b="1" dirty="0" smtClean="0"/>
              <a:t>또 다른 목적은 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차 </a:t>
            </a:r>
            <a:r>
              <a:rPr lang="en-US" altLang="ko-KR" b="1" dirty="0" smtClean="0"/>
              <a:t>cloning</a:t>
            </a:r>
            <a:r>
              <a:rPr lang="ko-KR" altLang="en-US" b="1" dirty="0" smtClean="0"/>
              <a:t>을 한 후 단백질 발현을 위해 발현 </a:t>
            </a:r>
            <a:r>
              <a:rPr lang="en-US" altLang="ko-KR" b="1" dirty="0" smtClean="0"/>
              <a:t>vector</a:t>
            </a:r>
            <a:r>
              <a:rPr lang="ko-KR" altLang="en-US" b="1" dirty="0" smtClean="0"/>
              <a:t>로 </a:t>
            </a:r>
            <a:r>
              <a:rPr lang="en-US" altLang="ko-KR" b="1" dirty="0" smtClean="0"/>
              <a:t>target gene</a:t>
            </a:r>
            <a:r>
              <a:rPr lang="ko-KR" altLang="en-US" b="1" dirty="0" smtClean="0"/>
              <a:t>을 옮기는 것도 일종의 </a:t>
            </a:r>
            <a:r>
              <a:rPr lang="en-US" altLang="ko-KR" b="1" dirty="0" err="1" smtClean="0"/>
              <a:t>subcloning</a:t>
            </a:r>
            <a:r>
              <a:rPr lang="ko-KR" altLang="en-US" b="1" dirty="0" smtClean="0"/>
              <a:t>으로 볼 수 있다</a:t>
            </a:r>
            <a:r>
              <a:rPr lang="en-US" altLang="ko-KR" b="1" dirty="0" smtClean="0"/>
              <a:t>.</a:t>
            </a:r>
          </a:p>
          <a:p>
            <a:pPr>
              <a:lnSpc>
                <a:spcPct val="170000"/>
              </a:lnSpc>
            </a:pPr>
            <a:endParaRPr lang="en-US" altLang="ko-KR" sz="1700" b="1" dirty="0" smtClean="0"/>
          </a:p>
          <a:p>
            <a:pPr>
              <a:lnSpc>
                <a:spcPct val="170000"/>
              </a:lnSpc>
            </a:pPr>
            <a:r>
              <a:rPr lang="ko-KR" altLang="en-US" b="1" dirty="0" smtClean="0"/>
              <a:t>따라서 넓은 의미로 동일 </a:t>
            </a:r>
            <a:r>
              <a:rPr lang="en-US" altLang="ko-KR" b="1" dirty="0" smtClean="0"/>
              <a:t>gene</a:t>
            </a:r>
            <a:r>
              <a:rPr lang="ko-KR" altLang="en-US" b="1" dirty="0" smtClean="0"/>
              <a:t>을 어떤 목적으로 다른 </a:t>
            </a:r>
            <a:r>
              <a:rPr lang="en-US" altLang="ko-KR" b="1" dirty="0" smtClean="0"/>
              <a:t>vector</a:t>
            </a:r>
            <a:r>
              <a:rPr lang="ko-KR" altLang="en-US" b="1" dirty="0" smtClean="0"/>
              <a:t>로 옮기는 것을 </a:t>
            </a:r>
            <a:r>
              <a:rPr lang="en-US" altLang="ko-KR" b="1" dirty="0" err="1" smtClean="0"/>
              <a:t>subcloning</a:t>
            </a:r>
            <a:r>
              <a:rPr lang="ko-KR" altLang="en-US" b="1" dirty="0" smtClean="0"/>
              <a:t>이라 볼 수 있다</a:t>
            </a:r>
            <a:r>
              <a:rPr lang="en-US" altLang="ko-KR" b="1" dirty="0" smtClean="0"/>
              <a:t>.</a:t>
            </a:r>
          </a:p>
          <a:p>
            <a:pPr>
              <a:lnSpc>
                <a:spcPct val="170000"/>
              </a:lnSpc>
            </a:pP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J\Desktop\jacob_html_defe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3240360" cy="3847928"/>
          </a:xfrm>
          <a:prstGeom prst="rect">
            <a:avLst/>
          </a:prstGeom>
          <a:noFill/>
        </p:spPr>
      </p:pic>
      <p:pic>
        <p:nvPicPr>
          <p:cNvPr id="2051" name="Picture 3" descr="C:\Users\GJ\Desktop\shen_jing_tui_xing_xing_ji_bing_zhuan_ji_yin_guo_ying_mo_xing_tao_can_-42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577147" cy="4104456"/>
          </a:xfrm>
          <a:prstGeom prst="rect">
            <a:avLst/>
          </a:prstGeom>
          <a:noFill/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500" dirty="0" err="1" smtClean="0"/>
              <a:t>Subcloning</a:t>
            </a:r>
            <a:endParaRPr lang="ko-KR" alt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GJ\Desktop\fc0111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32923">
            <a:off x="5053296" y="2626501"/>
            <a:ext cx="864096" cy="864096"/>
          </a:xfrm>
          <a:prstGeom prst="rect">
            <a:avLst/>
          </a:prstGeom>
          <a:noFill/>
        </p:spPr>
      </p:pic>
      <p:pic>
        <p:nvPicPr>
          <p:cNvPr id="23" name="Picture 2" descr="C:\Users\GJ\Desktop\fc0111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73475">
            <a:off x="5386516" y="3175746"/>
            <a:ext cx="864096" cy="86409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500" dirty="0" err="1" smtClean="0"/>
              <a:t>Subcloning</a:t>
            </a:r>
            <a:endParaRPr lang="ko-KR" altLang="en-US" sz="3500" dirty="0"/>
          </a:p>
        </p:txBody>
      </p:sp>
      <p:sp>
        <p:nvSpPr>
          <p:cNvPr id="5" name="원호 4"/>
          <p:cNvSpPr/>
          <p:nvPr/>
        </p:nvSpPr>
        <p:spPr>
          <a:xfrm>
            <a:off x="2975476" y="2420888"/>
            <a:ext cx="3528000" cy="3528000"/>
          </a:xfrm>
          <a:prstGeom prst="arc">
            <a:avLst>
              <a:gd name="adj1" fmla="val 18974148"/>
              <a:gd name="adj2" fmla="val 18872162"/>
            </a:avLst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8"/>
          <p:cNvGrpSpPr/>
          <p:nvPr/>
        </p:nvGrpSpPr>
        <p:grpSpPr>
          <a:xfrm rot="1578285">
            <a:off x="5672598" y="2397184"/>
            <a:ext cx="864096" cy="595926"/>
            <a:chOff x="6074876" y="1565176"/>
            <a:chExt cx="864096" cy="595926"/>
          </a:xfrm>
        </p:grpSpPr>
        <p:cxnSp>
          <p:nvCxnSpPr>
            <p:cNvPr id="15" name="직선 연결선 14"/>
            <p:cNvCxnSpPr/>
            <p:nvPr/>
          </p:nvCxnSpPr>
          <p:spPr>
            <a:xfrm flipH="1">
              <a:off x="6505240" y="1872663"/>
              <a:ext cx="1684" cy="288439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74876" y="156517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err="1" smtClean="0"/>
                <a:t>EcoRI</a:t>
              </a:r>
              <a:endParaRPr lang="ko-KR" altLang="en-US" dirty="0"/>
            </a:p>
          </p:txBody>
        </p:sp>
      </p:grpSp>
      <p:grpSp>
        <p:nvGrpSpPr>
          <p:cNvPr id="7" name="그룹 19"/>
          <p:cNvGrpSpPr/>
          <p:nvPr/>
        </p:nvGrpSpPr>
        <p:grpSpPr>
          <a:xfrm>
            <a:off x="6027562" y="2561159"/>
            <a:ext cx="673738" cy="864096"/>
            <a:chOff x="8290750" y="3509392"/>
            <a:chExt cx="673738" cy="864096"/>
          </a:xfrm>
        </p:grpSpPr>
        <p:cxnSp>
          <p:nvCxnSpPr>
            <p:cNvPr id="16" name="직선 연결선 15"/>
            <p:cNvCxnSpPr/>
            <p:nvPr/>
          </p:nvCxnSpPr>
          <p:spPr>
            <a:xfrm flipH="1">
              <a:off x="8290750" y="3921868"/>
              <a:ext cx="288032" cy="407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5400000">
              <a:off x="8347774" y="375677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err="1" smtClean="0"/>
                <a:t>KpnI</a:t>
              </a:r>
              <a:endParaRPr lang="ko-KR" alt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11580" y="49411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/>
              <a:t>pUAST</a:t>
            </a:r>
            <a:endParaRPr lang="ko-KR" altLang="en-US" dirty="0"/>
          </a:p>
        </p:txBody>
      </p:sp>
      <p:grpSp>
        <p:nvGrpSpPr>
          <p:cNvPr id="9" name="그룹 27"/>
          <p:cNvGrpSpPr/>
          <p:nvPr/>
        </p:nvGrpSpPr>
        <p:grpSpPr>
          <a:xfrm>
            <a:off x="2975476" y="1849840"/>
            <a:ext cx="4188812" cy="4099048"/>
            <a:chOff x="5004048" y="1849840"/>
            <a:chExt cx="4188812" cy="4099048"/>
          </a:xfrm>
        </p:grpSpPr>
        <p:sp>
          <p:nvSpPr>
            <p:cNvPr id="29" name="원호 28"/>
            <p:cNvSpPr/>
            <p:nvPr/>
          </p:nvSpPr>
          <p:spPr>
            <a:xfrm>
              <a:off x="5004048" y="2420888"/>
              <a:ext cx="3528000" cy="3528000"/>
            </a:xfrm>
            <a:prstGeom prst="arc">
              <a:avLst>
                <a:gd name="adj1" fmla="val 21478435"/>
                <a:gd name="adj2" fmla="val 16243965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그룹 18"/>
            <p:cNvGrpSpPr/>
            <p:nvPr/>
          </p:nvGrpSpPr>
          <p:grpSpPr>
            <a:xfrm>
              <a:off x="6355331" y="1849840"/>
              <a:ext cx="864096" cy="595926"/>
              <a:chOff x="6074876" y="1565176"/>
              <a:chExt cx="864096" cy="595926"/>
            </a:xfrm>
          </p:grpSpPr>
          <p:cxnSp>
            <p:nvCxnSpPr>
              <p:cNvPr id="34" name="직선 연결선 33"/>
              <p:cNvCxnSpPr/>
              <p:nvPr/>
            </p:nvCxnSpPr>
            <p:spPr>
              <a:xfrm flipH="1">
                <a:off x="6505240" y="1872663"/>
                <a:ext cx="1684" cy="288439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6074876" y="1565176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err="1" smtClean="0"/>
                  <a:t>EcoRI</a:t>
                </a:r>
                <a:endParaRPr lang="ko-KR" altLang="en-US" dirty="0"/>
              </a:p>
            </p:txBody>
          </p:sp>
        </p:grpSp>
        <p:grpSp>
          <p:nvGrpSpPr>
            <p:cNvPr id="12" name="그룹 19"/>
            <p:cNvGrpSpPr/>
            <p:nvPr/>
          </p:nvGrpSpPr>
          <p:grpSpPr>
            <a:xfrm>
              <a:off x="8519122" y="3707052"/>
              <a:ext cx="673738" cy="864096"/>
              <a:chOff x="8290750" y="3509392"/>
              <a:chExt cx="673738" cy="864096"/>
            </a:xfrm>
          </p:grpSpPr>
          <p:cxnSp>
            <p:nvCxnSpPr>
              <p:cNvPr id="32" name="직선 연결선 31"/>
              <p:cNvCxnSpPr/>
              <p:nvPr/>
            </p:nvCxnSpPr>
            <p:spPr>
              <a:xfrm flipH="1">
                <a:off x="8290750" y="3921868"/>
                <a:ext cx="288032" cy="407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 rot="5400000">
                <a:off x="8347774" y="375677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err="1" smtClean="0"/>
                  <a:t>KpnI</a:t>
                </a:r>
                <a:endParaRPr lang="ko-KR" alt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2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500" dirty="0" smtClean="0"/>
              <a:t>Method</a:t>
            </a:r>
            <a:endParaRPr lang="ko-KR" altLang="en-US" sz="3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800" dirty="0" smtClean="0"/>
              <a:t>1. </a:t>
            </a:r>
            <a:r>
              <a:rPr lang="en-US" altLang="ko-KR" sz="1800" dirty="0" err="1" smtClean="0"/>
              <a:t>subcloning</a:t>
            </a:r>
            <a:r>
              <a:rPr lang="ko-KR" altLang="en-US" sz="1800" dirty="0" smtClean="0"/>
              <a:t>할 </a:t>
            </a:r>
            <a:r>
              <a:rPr lang="en-US" altLang="ko-KR" sz="1800" dirty="0" smtClean="0"/>
              <a:t>plasmid DNA</a:t>
            </a:r>
            <a:r>
              <a:rPr lang="ko-KR" altLang="en-US" sz="1800" dirty="0" smtClean="0"/>
              <a:t>를 준비한다</a:t>
            </a:r>
            <a:r>
              <a:rPr lang="en-US" altLang="ko-KR" sz="1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2. plasmid DNA</a:t>
            </a:r>
            <a:r>
              <a:rPr lang="ko-KR" altLang="en-US" sz="1800" dirty="0" smtClean="0"/>
              <a:t>에 </a:t>
            </a:r>
            <a:r>
              <a:rPr lang="en-US" altLang="ko-KR" sz="1800" dirty="0" smtClean="0"/>
              <a:t>Enzyme</a:t>
            </a:r>
            <a:r>
              <a:rPr lang="ko-KR" altLang="en-US" sz="1800" dirty="0" smtClean="0"/>
              <a:t>을 처리한다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endParaRPr lang="en-US" altLang="ko-KR" sz="1800" dirty="0"/>
          </a:p>
          <a:p>
            <a:pPr>
              <a:lnSpc>
                <a:spcPct val="150000"/>
              </a:lnSpc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endParaRPr lang="en-US" altLang="ko-KR" sz="1800" dirty="0"/>
          </a:p>
          <a:p>
            <a:pPr>
              <a:lnSpc>
                <a:spcPct val="150000"/>
              </a:lnSpc>
            </a:pPr>
            <a:r>
              <a:rPr lang="en-US" altLang="ko-KR" sz="1800" dirty="0" smtClean="0"/>
              <a:t>3. 37</a:t>
            </a:r>
            <a:r>
              <a:rPr lang="en-US" altLang="ko-KR" sz="1800" dirty="0" smtClean="0">
                <a:latin typeface="맑은 고딕"/>
                <a:ea typeface="맑은 고딕"/>
              </a:rPr>
              <a:t>℃ </a:t>
            </a:r>
            <a:r>
              <a:rPr lang="ko-KR" altLang="en-US" sz="1800" dirty="0" smtClean="0">
                <a:latin typeface="맑은 고딕"/>
                <a:ea typeface="맑은 고딕"/>
              </a:rPr>
              <a:t>에서 </a:t>
            </a:r>
            <a:r>
              <a:rPr lang="en-US" altLang="ko-KR" sz="1800" dirty="0" smtClean="0">
                <a:latin typeface="맑은 고딕"/>
                <a:ea typeface="맑은 고딕"/>
              </a:rPr>
              <a:t>10 ~</a:t>
            </a:r>
            <a:r>
              <a:rPr lang="ko-KR" altLang="en-US" sz="1800" dirty="0" smtClean="0">
                <a:latin typeface="맑은 고딕"/>
                <a:ea typeface="맑은 고딕"/>
              </a:rPr>
              <a:t> </a:t>
            </a:r>
            <a:r>
              <a:rPr lang="en-US" altLang="ko-KR" sz="1800" dirty="0" smtClean="0">
                <a:latin typeface="맑은 고딕"/>
                <a:ea typeface="맑은 고딕"/>
              </a:rPr>
              <a:t>20</a:t>
            </a:r>
            <a:r>
              <a:rPr lang="ko-KR" altLang="en-US" sz="1800" dirty="0" smtClean="0">
                <a:latin typeface="맑은 고딕"/>
                <a:ea typeface="맑은 고딕"/>
              </a:rPr>
              <a:t>분 배양한다</a:t>
            </a:r>
            <a:r>
              <a:rPr lang="en-US" altLang="ko-KR" sz="1800" dirty="0" smtClean="0">
                <a:latin typeface="맑은 고딕"/>
                <a:ea typeface="맑은 고딕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800" dirty="0" smtClean="0">
                <a:latin typeface="맑은 고딕"/>
                <a:ea typeface="맑은 고딕"/>
              </a:rPr>
              <a:t>4. 1% </a:t>
            </a:r>
            <a:r>
              <a:rPr lang="en-US" altLang="ko-KR" sz="1800" dirty="0" err="1" smtClean="0">
                <a:latin typeface="맑은 고딕"/>
                <a:ea typeface="맑은 고딕"/>
              </a:rPr>
              <a:t>Agarose</a:t>
            </a:r>
            <a:r>
              <a:rPr lang="en-US" altLang="ko-KR" sz="1800" dirty="0" smtClean="0">
                <a:latin typeface="맑은 고딕"/>
                <a:ea typeface="맑은 고딕"/>
              </a:rPr>
              <a:t> gel</a:t>
            </a:r>
            <a:r>
              <a:rPr lang="ko-KR" altLang="en-US" sz="1800" dirty="0" smtClean="0">
                <a:latin typeface="맑은 고딕"/>
                <a:ea typeface="맑은 고딕"/>
              </a:rPr>
              <a:t>에 </a:t>
            </a:r>
            <a:r>
              <a:rPr lang="en-US" altLang="ko-KR" sz="1800" dirty="0" smtClean="0">
                <a:latin typeface="맑은 고딕"/>
                <a:ea typeface="맑은 고딕"/>
              </a:rPr>
              <a:t>6x DNA Loading Dye</a:t>
            </a:r>
            <a:r>
              <a:rPr lang="ko-KR" altLang="en-US" sz="1800" dirty="0" smtClean="0">
                <a:latin typeface="맑은 고딕"/>
                <a:ea typeface="맑은 고딕"/>
              </a:rPr>
              <a:t>를 섞어 전기영동을 한다</a:t>
            </a:r>
            <a:r>
              <a:rPr lang="en-US" altLang="ko-KR" sz="1800" dirty="0" smtClean="0">
                <a:latin typeface="맑은 고딕"/>
                <a:ea typeface="맑은 고딕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>
                <a:latin typeface="맑은 고딕"/>
                <a:ea typeface="맑은 고딕"/>
              </a:rPr>
              <a:t> </a:t>
            </a:r>
            <a:r>
              <a:rPr lang="en-US" altLang="ko-KR" sz="1800" dirty="0" smtClean="0">
                <a:latin typeface="맑은 고딕"/>
                <a:ea typeface="맑은 고딕"/>
              </a:rPr>
              <a:t>       ( Size </a:t>
            </a:r>
            <a:r>
              <a:rPr lang="ko-KR" altLang="en-US" sz="1800" dirty="0" smtClean="0">
                <a:latin typeface="맑은 고딕"/>
                <a:ea typeface="맑은 고딕"/>
              </a:rPr>
              <a:t>확인을 위해서 </a:t>
            </a:r>
            <a:r>
              <a:rPr lang="en-US" altLang="ko-KR" sz="1800" dirty="0" smtClean="0">
                <a:latin typeface="맑은 고딕"/>
                <a:ea typeface="맑은 고딕"/>
              </a:rPr>
              <a:t>DNA Ladder</a:t>
            </a:r>
            <a:r>
              <a:rPr lang="ko-KR" altLang="en-US" sz="1800" dirty="0" smtClean="0">
                <a:latin typeface="맑은 고딕"/>
                <a:ea typeface="맑은 고딕"/>
              </a:rPr>
              <a:t>를 같이 </a:t>
            </a:r>
            <a:r>
              <a:rPr lang="en-US" altLang="ko-KR" sz="1800" dirty="0" smtClean="0">
                <a:latin typeface="맑은 고딕"/>
                <a:ea typeface="맑은 고딕"/>
              </a:rPr>
              <a:t>Loading </a:t>
            </a:r>
            <a:r>
              <a:rPr lang="ko-KR" altLang="en-US" sz="1800" dirty="0" smtClean="0">
                <a:latin typeface="맑은 고딕"/>
                <a:ea typeface="맑은 고딕"/>
              </a:rPr>
              <a:t>한다</a:t>
            </a:r>
            <a:r>
              <a:rPr lang="en-US" altLang="ko-KR" sz="1800" dirty="0">
                <a:latin typeface="맑은 고딕"/>
                <a:ea typeface="맑은 고딕"/>
              </a:rPr>
              <a:t> </a:t>
            </a:r>
            <a:r>
              <a:rPr lang="en-US" altLang="ko-KR" sz="1800" dirty="0" smtClean="0">
                <a:latin typeface="맑은 고딕"/>
                <a:ea typeface="맑은 고딕"/>
              </a:rPr>
              <a:t>)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1800" dirty="0" smtClean="0">
                <a:latin typeface="맑은 고딕"/>
                <a:ea typeface="맑은 고딕"/>
              </a:rPr>
              <a:t>5. </a:t>
            </a:r>
            <a:r>
              <a:rPr lang="en-US" altLang="ko-KR" sz="1800" dirty="0" err="1" smtClean="0">
                <a:latin typeface="맑은 고딕"/>
                <a:ea typeface="맑은 고딕"/>
              </a:rPr>
              <a:t>EtBr</a:t>
            </a:r>
            <a:r>
              <a:rPr lang="en-US" altLang="ko-KR" sz="1800" dirty="0" smtClean="0">
                <a:latin typeface="맑은 고딕"/>
                <a:ea typeface="맑은 고딕"/>
              </a:rPr>
              <a:t> </a:t>
            </a:r>
            <a:r>
              <a:rPr lang="en-US" altLang="ko-KR" sz="1800" smtClean="0">
                <a:latin typeface="맑은 고딕"/>
                <a:ea typeface="맑은 고딕"/>
              </a:rPr>
              <a:t>Staining 5 ~</a:t>
            </a:r>
            <a:r>
              <a:rPr lang="ko-KR" altLang="en-US" sz="1800" dirty="0" smtClean="0">
                <a:latin typeface="맑은 고딕"/>
                <a:ea typeface="맑은 고딕"/>
              </a:rPr>
              <a:t> </a:t>
            </a:r>
            <a:r>
              <a:rPr lang="en-US" altLang="ko-KR" sz="1800" dirty="0" smtClean="0">
                <a:latin typeface="맑은 고딕"/>
                <a:ea typeface="맑은 고딕"/>
              </a:rPr>
              <a:t>10</a:t>
            </a:r>
            <a:r>
              <a:rPr lang="ko-KR" altLang="en-US" sz="1800" dirty="0" smtClean="0">
                <a:latin typeface="맑은 고딕"/>
                <a:ea typeface="맑은 고딕"/>
              </a:rPr>
              <a:t>분</a:t>
            </a:r>
            <a:endParaRPr lang="en-US" altLang="ko-KR" sz="1800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</a:pPr>
            <a:r>
              <a:rPr lang="en-US" altLang="ko-KR" sz="1800" dirty="0" smtClean="0">
                <a:latin typeface="맑은 고딕"/>
                <a:ea typeface="맑은 고딕"/>
              </a:rPr>
              <a:t>6. </a:t>
            </a:r>
            <a:r>
              <a:rPr lang="ko-KR" altLang="en-US" sz="1800" dirty="0" smtClean="0">
                <a:latin typeface="맑은 고딕"/>
                <a:ea typeface="맑은 고딕"/>
              </a:rPr>
              <a:t>원하는 </a:t>
            </a:r>
            <a:r>
              <a:rPr lang="en-US" altLang="ko-KR" sz="1800" dirty="0" smtClean="0">
                <a:latin typeface="맑은 고딕"/>
                <a:ea typeface="맑은 고딕"/>
              </a:rPr>
              <a:t>Size</a:t>
            </a:r>
            <a:r>
              <a:rPr lang="ko-KR" altLang="en-US" sz="1800" dirty="0" smtClean="0">
                <a:latin typeface="맑은 고딕"/>
                <a:ea typeface="맑은 고딕"/>
              </a:rPr>
              <a:t>를 관찰한다</a:t>
            </a:r>
            <a:r>
              <a:rPr lang="en-US" altLang="ko-KR" sz="1800" dirty="0" smtClean="0">
                <a:latin typeface="맑은 고딕"/>
                <a:ea typeface="맑은 고딕"/>
              </a:rPr>
              <a:t>. (UV lamp)</a:t>
            </a:r>
          </a:p>
          <a:p>
            <a:pPr>
              <a:lnSpc>
                <a:spcPct val="150000"/>
              </a:lnSpc>
            </a:pPr>
            <a:r>
              <a:rPr lang="en-US" altLang="ko-KR" sz="1800" dirty="0" smtClean="0">
                <a:latin typeface="맑은 고딕"/>
                <a:ea typeface="맑은 고딕"/>
              </a:rPr>
              <a:t>7. Gel </a:t>
            </a:r>
            <a:r>
              <a:rPr lang="ko-KR" altLang="en-US" sz="1800" dirty="0" smtClean="0">
                <a:latin typeface="맑은 고딕"/>
                <a:ea typeface="맑은 고딕"/>
              </a:rPr>
              <a:t>을 잘라서 </a:t>
            </a:r>
            <a:r>
              <a:rPr lang="en-US" altLang="ko-KR" sz="1800" dirty="0" smtClean="0">
                <a:latin typeface="맑은 고딕"/>
                <a:ea typeface="맑은 고딕"/>
              </a:rPr>
              <a:t>-20</a:t>
            </a:r>
            <a:r>
              <a:rPr lang="en-US" altLang="ko-KR" sz="1800" dirty="0" smtClean="0"/>
              <a:t>℃</a:t>
            </a:r>
            <a:r>
              <a:rPr lang="ko-KR" altLang="en-US" sz="1800" dirty="0" smtClean="0"/>
              <a:t>에 보관한다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800" dirty="0"/>
          </a:p>
          <a:p>
            <a:pPr>
              <a:lnSpc>
                <a:spcPct val="150000"/>
              </a:lnSpc>
            </a:pPr>
            <a:endParaRPr lang="ko-KR" altLang="en-US" sz="18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895170" y="1969205"/>
          <a:ext cx="4896544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48272"/>
                <a:gridCol w="2448272"/>
              </a:tblGrid>
              <a:tr h="288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/>
                        <a:t>pUAST</a:t>
                      </a:r>
                      <a:r>
                        <a:rPr lang="en-US" altLang="ko-KR" b="1" dirty="0" smtClean="0"/>
                        <a:t> vector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5ul</a:t>
                      </a:r>
                      <a:endParaRPr lang="ko-KR" altLang="en-US" b="1" dirty="0"/>
                    </a:p>
                  </a:txBody>
                  <a:tcPr anchor="ctr"/>
                </a:tc>
              </a:tr>
              <a:tr h="288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/>
                        <a:t>EcoRI</a:t>
                      </a:r>
                      <a:r>
                        <a:rPr lang="en-US" altLang="ko-KR" b="1" dirty="0" smtClean="0"/>
                        <a:t> / </a:t>
                      </a:r>
                      <a:r>
                        <a:rPr lang="en-US" altLang="ko-KR" b="1" dirty="0" err="1" smtClean="0"/>
                        <a:t>KpnI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0.5ul / 0.5ul</a:t>
                      </a:r>
                      <a:endParaRPr lang="ko-KR" altLang="en-US" b="1" dirty="0"/>
                    </a:p>
                  </a:txBody>
                  <a:tcPr anchor="ctr"/>
                </a:tc>
              </a:tr>
              <a:tr h="3575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10X</a:t>
                      </a:r>
                      <a:r>
                        <a:rPr lang="en-US" altLang="ko-KR" b="1" baseline="0" dirty="0" smtClean="0"/>
                        <a:t> Reaction Buffer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2ul</a:t>
                      </a:r>
                      <a:endParaRPr lang="ko-KR" altLang="en-US" b="1" dirty="0"/>
                    </a:p>
                  </a:txBody>
                  <a:tcPr anchor="ctr"/>
                </a:tc>
              </a:tr>
              <a:tr h="2888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TDW</a:t>
                      </a:r>
                      <a:r>
                        <a:rPr lang="en-US" altLang="ko-KR" b="1" baseline="0" dirty="0" smtClean="0"/>
                        <a:t> (up to 20ul)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12ul</a:t>
                      </a:r>
                      <a:endParaRPr lang="ko-KR" altLang="en-US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908233" y="4712933"/>
          <a:ext cx="4896544" cy="79208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48272"/>
                <a:gridCol w="2448272"/>
              </a:tblGrid>
              <a:tr h="3960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Reaction</a:t>
                      </a:r>
                      <a:r>
                        <a:rPr lang="en-US" altLang="ko-KR" b="1" baseline="0" dirty="0" smtClean="0"/>
                        <a:t> Sample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20ul</a:t>
                      </a:r>
                      <a:endParaRPr lang="ko-KR" altLang="en-US" b="1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6X</a:t>
                      </a:r>
                      <a:r>
                        <a:rPr lang="en-US" altLang="ko-KR" b="1" baseline="0" dirty="0" smtClean="0"/>
                        <a:t> Loading Dye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4ul</a:t>
                      </a:r>
                      <a:endParaRPr lang="ko-KR" alt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번호 개체 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C590FA9-E8B4-4855-87CE-E0F7D4D44F26}" type="slidenum">
              <a:rPr kumimoji="0" lang="en-US" altLang="ko-KR" sz="1400">
                <a:latin typeface="Times New Roman" pitchFamily="18" charset="0"/>
              </a:rPr>
              <a:pPr algn="r"/>
              <a:t>3</a:t>
            </a:fld>
            <a:endParaRPr kumimoji="0" lang="en-US" altLang="ko-KR" sz="140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5867400" y="9144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altLang="ko-KR" sz="3200" b="1"/>
              <a:t>Gene Clone</a:t>
            </a:r>
            <a:endParaRPr kumimoji="0" lang="en-US" altLang="ko-KR" sz="4000" b="1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124200" y="15240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altLang="ko-KR" sz="3200" b="1"/>
              <a:t>Human Clone</a:t>
            </a:r>
            <a:endParaRPr kumimoji="0" lang="en-US" altLang="ko-KR" sz="4000" b="1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395288" y="2492375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altLang="ko-KR" sz="3200" b="1"/>
              <a:t>Cell Clone</a:t>
            </a:r>
            <a:endParaRPr kumimoji="0" lang="en-US" altLang="ko-KR" sz="4000" b="1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27088" y="3429000"/>
            <a:ext cx="1946275" cy="1981200"/>
            <a:chOff x="528" y="2160"/>
            <a:chExt cx="1226" cy="1248"/>
          </a:xfrm>
        </p:grpSpPr>
        <p:pic>
          <p:nvPicPr>
            <p:cNvPr id="14343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2160"/>
              <a:ext cx="1226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3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1056" y="2544"/>
              <a:ext cx="105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011863" y="1628775"/>
            <a:ext cx="2595562" cy="4800600"/>
            <a:chOff x="3792" y="1008"/>
            <a:chExt cx="1635" cy="3024"/>
          </a:xfrm>
          <a:solidFill>
            <a:schemeClr val="bg1"/>
          </a:solidFill>
        </p:grpSpPr>
        <p:pic>
          <p:nvPicPr>
            <p:cNvPr id="14346" name="Picture 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68" y="1536"/>
              <a:ext cx="1354" cy="17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92" y="3312"/>
              <a:ext cx="435" cy="5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2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60" y="3456"/>
              <a:ext cx="435" cy="5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2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92" y="3264"/>
              <a:ext cx="435" cy="5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2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28" y="3504"/>
              <a:ext cx="435" cy="5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2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88" y="3408"/>
              <a:ext cx="435" cy="5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2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76" y="3312"/>
              <a:ext cx="435" cy="5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2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21" y="3504"/>
              <a:ext cx="435" cy="5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3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44" y="3408"/>
              <a:ext cx="435" cy="5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3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84" y="3072"/>
              <a:ext cx="435" cy="5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3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04" y="1008"/>
              <a:ext cx="586" cy="2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3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64" y="1147"/>
              <a:ext cx="384" cy="3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419475" y="2349500"/>
            <a:ext cx="2360613" cy="3962400"/>
            <a:chOff x="2160" y="1488"/>
            <a:chExt cx="1487" cy="2496"/>
          </a:xfrm>
        </p:grpSpPr>
        <p:graphicFrame>
          <p:nvGraphicFramePr>
            <p:cNvPr id="14359" name="Object 12"/>
            <p:cNvGraphicFramePr>
              <a:graphicFrameLocks noChangeAspect="1"/>
            </p:cNvGraphicFramePr>
            <p:nvPr/>
          </p:nvGraphicFramePr>
          <p:xfrm>
            <a:off x="2160" y="1488"/>
            <a:ext cx="527" cy="1152"/>
          </p:xfrm>
          <a:graphic>
            <a:graphicData uri="http://schemas.openxmlformats.org/presentationml/2006/ole">
              <p:oleObj spid="_x0000_s1026" name="클립" r:id="rId10" imgW="2765425" imgH="6043613" progId="">
                <p:embed/>
              </p:oleObj>
            </a:graphicData>
          </a:graphic>
        </p:graphicFrame>
        <p:graphicFrame>
          <p:nvGraphicFramePr>
            <p:cNvPr id="14360" name="Object 13"/>
            <p:cNvGraphicFramePr>
              <a:graphicFrameLocks noChangeAspect="1"/>
            </p:cNvGraphicFramePr>
            <p:nvPr/>
          </p:nvGraphicFramePr>
          <p:xfrm>
            <a:off x="2400" y="2832"/>
            <a:ext cx="527" cy="1152"/>
          </p:xfrm>
          <a:graphic>
            <a:graphicData uri="http://schemas.openxmlformats.org/presentationml/2006/ole">
              <p:oleObj spid="_x0000_s1027" name="클립" r:id="rId11" imgW="2765425" imgH="6043613" progId="">
                <p:embed/>
              </p:oleObj>
            </a:graphicData>
          </a:graphic>
        </p:graphicFrame>
        <p:graphicFrame>
          <p:nvGraphicFramePr>
            <p:cNvPr id="14361" name="Object 14"/>
            <p:cNvGraphicFramePr>
              <a:graphicFrameLocks noChangeAspect="1"/>
            </p:cNvGraphicFramePr>
            <p:nvPr/>
          </p:nvGraphicFramePr>
          <p:xfrm>
            <a:off x="2784" y="2544"/>
            <a:ext cx="527" cy="1152"/>
          </p:xfrm>
          <a:graphic>
            <a:graphicData uri="http://schemas.openxmlformats.org/presentationml/2006/ole">
              <p:oleObj spid="_x0000_s1028" name="클립" r:id="rId12" imgW="2765425" imgH="6043613" progId="">
                <p:embed/>
              </p:oleObj>
            </a:graphicData>
          </a:graphic>
        </p:graphicFrame>
        <p:graphicFrame>
          <p:nvGraphicFramePr>
            <p:cNvPr id="14362" name="Object 15"/>
            <p:cNvGraphicFramePr>
              <a:graphicFrameLocks noChangeAspect="1"/>
            </p:cNvGraphicFramePr>
            <p:nvPr/>
          </p:nvGraphicFramePr>
          <p:xfrm>
            <a:off x="3024" y="2256"/>
            <a:ext cx="527" cy="1152"/>
          </p:xfrm>
          <a:graphic>
            <a:graphicData uri="http://schemas.openxmlformats.org/presentationml/2006/ole">
              <p:oleObj spid="_x0000_s1029" name="클립" r:id="rId13" imgW="2765425" imgH="6043613" progId="">
                <p:embed/>
              </p:oleObj>
            </a:graphicData>
          </a:graphic>
        </p:graphicFrame>
        <p:graphicFrame>
          <p:nvGraphicFramePr>
            <p:cNvPr id="14363" name="Object 16"/>
            <p:cNvGraphicFramePr>
              <a:graphicFrameLocks noChangeAspect="1"/>
            </p:cNvGraphicFramePr>
            <p:nvPr/>
          </p:nvGraphicFramePr>
          <p:xfrm>
            <a:off x="3120" y="1872"/>
            <a:ext cx="527" cy="1152"/>
          </p:xfrm>
          <a:graphic>
            <a:graphicData uri="http://schemas.openxmlformats.org/presentationml/2006/ole">
              <p:oleObj spid="_x0000_s1030" name="클립" r:id="rId14" imgW="2765425" imgH="6043613" progId="">
                <p:embed/>
              </p:oleObj>
            </a:graphicData>
          </a:graphic>
        </p:graphicFrame>
        <p:pic>
          <p:nvPicPr>
            <p:cNvPr id="14364" name="Picture 3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544" y="2112"/>
              <a:ext cx="384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65" name="Text Box 40"/>
          <p:cNvSpPr txBox="1">
            <a:spLocks noChangeArrowheads="1"/>
          </p:cNvSpPr>
          <p:nvPr/>
        </p:nvSpPr>
        <p:spPr bwMode="auto">
          <a:xfrm>
            <a:off x="5791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b="1"/>
              <a:t>Gene Cloning</a:t>
            </a:r>
            <a:r>
              <a:rPr lang="ko-KR" altLang="en-US" b="1"/>
              <a:t>의 개념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990600" y="5334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kumimoji="0" lang="en-US" altLang="ko-KR" sz="4000" b="1"/>
              <a:t>Gene Cloning</a:t>
            </a:r>
            <a:r>
              <a:rPr kumimoji="0" lang="ko-KR" altLang="en-US" sz="4000" b="1"/>
              <a:t>의 과정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700213"/>
            <a:ext cx="45005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  <a:buFont typeface="굴림" pitchFamily="50" charset="-127"/>
              <a:buNone/>
            </a:pPr>
            <a:r>
              <a:rPr kumimoji="0" lang="en-US" altLang="ko-KR" sz="2400" b="1" dirty="0"/>
              <a:t>1. </a:t>
            </a:r>
            <a:r>
              <a:rPr kumimoji="0" lang="ko-KR" altLang="en-US" sz="2400" b="1" dirty="0"/>
              <a:t>원하는 유전자를 설정하고 그 유전자를 </a:t>
            </a:r>
            <a:r>
              <a:rPr kumimoji="0" lang="ko-KR" altLang="en-US" sz="2400" b="1" dirty="0" smtClean="0"/>
              <a:t>증폭한다</a:t>
            </a:r>
            <a:r>
              <a:rPr kumimoji="0" lang="en-US" altLang="ko-KR" sz="2400" b="1" dirty="0" smtClean="0"/>
              <a:t>.</a:t>
            </a:r>
            <a:endParaRPr kumimoji="0" lang="ko-KR" altLang="en-US" sz="2400" b="1" dirty="0"/>
          </a:p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  <a:buFont typeface="굴림" pitchFamily="50" charset="-127"/>
              <a:buNone/>
            </a:pPr>
            <a:r>
              <a:rPr kumimoji="0" lang="en-US" altLang="ko-KR" sz="2400" b="1" dirty="0"/>
              <a:t>2. </a:t>
            </a:r>
            <a:r>
              <a:rPr kumimoji="0" lang="ko-KR" altLang="en-US" sz="2400" b="1" dirty="0"/>
              <a:t>얻은 유전자를 </a:t>
            </a:r>
            <a:r>
              <a:rPr kumimoji="0" lang="en-US" altLang="ko-KR" sz="2400" b="1" dirty="0"/>
              <a:t>vector</a:t>
            </a:r>
            <a:r>
              <a:rPr kumimoji="0" lang="ko-KR" altLang="en-US" sz="2400" b="1" dirty="0"/>
              <a:t>에 삽입한다</a:t>
            </a:r>
          </a:p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  <a:buFont typeface="굴림" pitchFamily="50" charset="-127"/>
              <a:buNone/>
            </a:pPr>
            <a:r>
              <a:rPr kumimoji="0" lang="en-US" altLang="ko-KR" sz="2400" b="1" dirty="0"/>
              <a:t>3. </a:t>
            </a:r>
            <a:r>
              <a:rPr kumimoji="0" lang="ko-KR" altLang="en-US" sz="2400" b="1" dirty="0"/>
              <a:t>유전자가 삽입된 </a:t>
            </a:r>
            <a:r>
              <a:rPr kumimoji="0" lang="en-US" altLang="ko-KR" sz="2400" b="1" dirty="0"/>
              <a:t>vector(recombinant DNA)</a:t>
            </a:r>
            <a:r>
              <a:rPr kumimoji="0" lang="ko-KR" altLang="en-US" sz="2400" b="1" dirty="0"/>
              <a:t>를 </a:t>
            </a:r>
            <a:r>
              <a:rPr kumimoji="0" lang="en-US" altLang="ko-KR" sz="2400" b="1" dirty="0"/>
              <a:t>bacteria </a:t>
            </a:r>
            <a:r>
              <a:rPr kumimoji="0" lang="ko-KR" altLang="en-US" sz="2400" b="1" dirty="0"/>
              <a:t>세포 내로 주입한다</a:t>
            </a:r>
          </a:p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  <a:buFont typeface="굴림" pitchFamily="50" charset="-127"/>
              <a:buNone/>
            </a:pPr>
            <a:r>
              <a:rPr kumimoji="0" lang="en-US" altLang="ko-KR" sz="2400" b="1" dirty="0"/>
              <a:t>4. Bacteria </a:t>
            </a:r>
            <a:r>
              <a:rPr kumimoji="0" lang="ko-KR" altLang="en-US" sz="2400" b="1" dirty="0"/>
              <a:t>중에서 올바르게 만들어진 </a:t>
            </a:r>
            <a:r>
              <a:rPr kumimoji="0" lang="en-US" altLang="ko-KR" sz="2400" b="1" dirty="0"/>
              <a:t>clone</a:t>
            </a:r>
            <a:r>
              <a:rPr kumimoji="0" lang="ko-KR" altLang="en-US" sz="2400" b="1" dirty="0"/>
              <a:t>을 확인하고 선택한다</a:t>
            </a:r>
          </a:p>
        </p:txBody>
      </p:sp>
      <p:sp>
        <p:nvSpPr>
          <p:cNvPr id="16391" name="Text Box 18"/>
          <p:cNvSpPr txBox="1">
            <a:spLocks noChangeArrowheads="1"/>
          </p:cNvSpPr>
          <p:nvPr/>
        </p:nvSpPr>
        <p:spPr bwMode="auto">
          <a:xfrm>
            <a:off x="5791200" y="2286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b="1" dirty="0"/>
              <a:t>Gene Cloning</a:t>
            </a:r>
            <a:r>
              <a:rPr lang="ko-KR" altLang="en-US" b="1" dirty="0"/>
              <a:t>의 개념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4572000" y="6044145"/>
            <a:ext cx="407199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ko-KR" sz="1200" b="1" dirty="0"/>
              <a:t>p53 gene clone from human cervix cancer cell</a:t>
            </a:r>
          </a:p>
        </p:txBody>
      </p:sp>
      <p:grpSp>
        <p:nvGrpSpPr>
          <p:cNvPr id="2" name="그룹 24"/>
          <p:cNvGrpSpPr/>
          <p:nvPr/>
        </p:nvGrpSpPr>
        <p:grpSpPr>
          <a:xfrm>
            <a:off x="4786314" y="1928802"/>
            <a:ext cx="4441817" cy="4470114"/>
            <a:chOff x="344497" y="1673530"/>
            <a:chExt cx="3798875" cy="389861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497" y="1676400"/>
              <a:ext cx="3513123" cy="38957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" name="직사각형 9"/>
            <p:cNvSpPr/>
            <p:nvPr/>
          </p:nvSpPr>
          <p:spPr>
            <a:xfrm>
              <a:off x="369007" y="1673530"/>
              <a:ext cx="1754978" cy="1285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11" name="그림 10" descr="liver.jpg"/>
            <p:cNvPicPr>
              <a:picLocks noChangeAspect="1"/>
            </p:cNvPicPr>
            <p:nvPr/>
          </p:nvPicPr>
          <p:blipFill>
            <a:blip r:embed="rId4" cstate="print"/>
            <a:srcRect t="45833" r="52827"/>
            <a:stretch>
              <a:fillRect/>
            </a:stretch>
          </p:blipFill>
          <p:spPr>
            <a:xfrm>
              <a:off x="571472" y="1714488"/>
              <a:ext cx="1143008" cy="8255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57224" y="2214554"/>
              <a:ext cx="1071538" cy="348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/>
                <a:t>Human </a:t>
              </a:r>
              <a:br>
                <a:rPr lang="en-US" altLang="ko-KR" sz="1000" b="1" dirty="0" smtClean="0"/>
              </a:br>
              <a:r>
                <a:rPr lang="en-US" altLang="ko-KR" sz="1000" b="1" dirty="0" smtClean="0"/>
                <a:t>carcinoma</a:t>
              </a:r>
              <a:endParaRPr lang="ko-KR" altLang="en-US" sz="1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22348" y="2299574"/>
              <a:ext cx="1071538" cy="21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/>
                <a:t>HepG2</a:t>
              </a:r>
              <a:endParaRPr lang="ko-KR" altLang="en-US" sz="1000" b="1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214678" y="3286124"/>
              <a:ext cx="642942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14678" y="3167390"/>
              <a:ext cx="928694" cy="228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/>
                <a:t>Foxa2</a:t>
              </a:r>
              <a:endParaRPr lang="ko-KR" altLang="en-US" sz="1100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928794" y="2928934"/>
              <a:ext cx="71438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4992" y="2857496"/>
              <a:ext cx="928694" cy="228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/>
                <a:t>Foxa2</a:t>
              </a:r>
              <a:endParaRPr lang="ko-KR" altLang="en-US" sz="1100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번호 개체 틀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A97D7DE-C9E8-427C-B2CD-BD561F0CE567}" type="slidenum">
              <a:rPr kumimoji="0" lang="en-US" altLang="ko-KR" sz="1400">
                <a:latin typeface="Times New Roman" pitchFamily="18" charset="0"/>
              </a:rPr>
              <a:pPr algn="r"/>
              <a:t>5</a:t>
            </a:fld>
            <a:endParaRPr kumimoji="0" lang="en-US" altLang="ko-KR" sz="14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62000" y="728650"/>
            <a:ext cx="781052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kumimoji="0" lang="en-US" altLang="ko-KR" sz="3200" b="1" dirty="0" smtClean="0">
                <a:solidFill>
                  <a:srgbClr val="FF0066"/>
                </a:solidFill>
              </a:rPr>
              <a:t>1</a:t>
            </a:r>
            <a:r>
              <a:rPr kumimoji="0" lang="ko-KR" altLang="en-US" sz="3200" b="1" dirty="0" smtClean="0">
                <a:solidFill>
                  <a:srgbClr val="FF0066"/>
                </a:solidFill>
              </a:rPr>
              <a:t>단계 </a:t>
            </a:r>
            <a:r>
              <a:rPr kumimoji="0" lang="en-US" altLang="ko-KR" sz="3200" b="1" dirty="0" smtClean="0">
                <a:solidFill>
                  <a:srgbClr val="FF0066"/>
                </a:solidFill>
              </a:rPr>
              <a:t>: </a:t>
            </a:r>
            <a:r>
              <a:rPr kumimoji="0" lang="ko-KR" altLang="en-US" sz="3200" b="1" dirty="0" smtClean="0">
                <a:solidFill>
                  <a:srgbClr val="FF0066"/>
                </a:solidFill>
              </a:rPr>
              <a:t>원하는 </a:t>
            </a:r>
            <a:r>
              <a:rPr kumimoji="0" lang="ko-KR" altLang="en-US" sz="3200" b="1" dirty="0">
                <a:solidFill>
                  <a:srgbClr val="FF0066"/>
                </a:solidFill>
              </a:rPr>
              <a:t>유전자를 설정하고 그 유전자를 얻어낸다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243422" y="2581300"/>
            <a:ext cx="5257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ko-KR" altLang="en-US" sz="2400" b="1" dirty="0"/>
              <a:t>종</a:t>
            </a:r>
            <a:r>
              <a:rPr kumimoji="0" lang="en-US" altLang="ko-KR" sz="2400" b="1" dirty="0"/>
              <a:t>(species)</a:t>
            </a:r>
            <a:r>
              <a:rPr kumimoji="0" lang="ko-KR" altLang="en-US" sz="2400" b="1" dirty="0"/>
              <a:t>과 조직</a:t>
            </a:r>
            <a:r>
              <a:rPr kumimoji="0" lang="en-US" altLang="ko-KR" sz="2400" b="1" dirty="0"/>
              <a:t>(tissue)</a:t>
            </a:r>
          </a:p>
          <a:p>
            <a:pPr marL="1143000" lvl="2" indent="-22860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000" b="1" dirty="0" smtClean="0">
                <a:solidFill>
                  <a:srgbClr val="FF0066"/>
                </a:solidFill>
              </a:rPr>
              <a:t>Human liver carcinoma</a:t>
            </a:r>
          </a:p>
          <a:p>
            <a:pPr marL="742950" lvl="1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ko-KR" altLang="en-US" sz="2400" b="1" dirty="0" smtClean="0"/>
              <a:t>유전자의 </a:t>
            </a:r>
            <a:r>
              <a:rPr kumimoji="0" lang="ko-KR" altLang="en-US" sz="2400" b="1" dirty="0"/>
              <a:t>증폭 부분 </a:t>
            </a:r>
            <a:r>
              <a:rPr kumimoji="0" lang="ko-KR" altLang="en-US" sz="2400" b="1" dirty="0" smtClean="0"/>
              <a:t>결정</a:t>
            </a:r>
            <a:endParaRPr kumimoji="0" lang="en-US" altLang="ko-KR" sz="2400" b="1" dirty="0" smtClean="0"/>
          </a:p>
          <a:p>
            <a:pPr marL="1143000" lvl="2" indent="-22860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000" b="1" dirty="0" smtClean="0">
                <a:solidFill>
                  <a:srgbClr val="FF0066"/>
                </a:solidFill>
              </a:rPr>
              <a:t>Coding Sequence (CDS)</a:t>
            </a:r>
            <a:r>
              <a:rPr kumimoji="0" lang="ko-KR" altLang="en-US" sz="2400" b="1" dirty="0" smtClean="0">
                <a:solidFill>
                  <a:srgbClr val="FFFF00"/>
                </a:solidFill>
              </a:rPr>
              <a:t> </a:t>
            </a:r>
            <a:endParaRPr kumimoji="0" lang="en-US" altLang="ko-KR" sz="2400" b="1" dirty="0" smtClean="0">
              <a:solidFill>
                <a:srgbClr val="FFFF00"/>
              </a:solidFill>
            </a:endParaRPr>
          </a:p>
          <a:p>
            <a:pPr marL="685800" lvl="1" indent="-22860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ko-KR" altLang="en-US" sz="2400" b="1" dirty="0" smtClean="0"/>
              <a:t>유전자 획득의 방법</a:t>
            </a:r>
          </a:p>
          <a:p>
            <a:pPr marL="1143000" lvl="2" indent="-22860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r>
              <a:rPr kumimoji="0" lang="en-US" altLang="ko-KR" sz="2000" b="1" dirty="0" smtClean="0">
                <a:solidFill>
                  <a:srgbClr val="FF0066"/>
                </a:solidFill>
              </a:rPr>
              <a:t>polymerase chain reaction</a:t>
            </a:r>
          </a:p>
          <a:p>
            <a:pPr marL="1200150" lvl="2" indent="-285750">
              <a:spcBef>
                <a:spcPct val="20000"/>
              </a:spcBef>
              <a:buClr>
                <a:srgbClr val="666633"/>
              </a:buClr>
              <a:buSzPct val="75000"/>
              <a:buFont typeface="Monotype Sorts" pitchFamily="48" charset="2"/>
              <a:buChar char="u"/>
            </a:pPr>
            <a:endParaRPr kumimoji="0" lang="ko-KR" altLang="en-US" sz="2000" b="1" dirty="0">
              <a:solidFill>
                <a:srgbClr val="FF0066"/>
              </a:solidFill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6477000" y="228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ko-KR" altLang="en-US" b="1" dirty="0"/>
              <a:t>실험 디자인</a:t>
            </a:r>
          </a:p>
        </p:txBody>
      </p:sp>
      <p:grpSp>
        <p:nvGrpSpPr>
          <p:cNvPr id="2" name="그룹 24"/>
          <p:cNvGrpSpPr/>
          <p:nvPr/>
        </p:nvGrpSpPr>
        <p:grpSpPr>
          <a:xfrm>
            <a:off x="487373" y="1816406"/>
            <a:ext cx="4441817" cy="4470114"/>
            <a:chOff x="344497" y="1673530"/>
            <a:chExt cx="3798875" cy="3898610"/>
          </a:xfrm>
        </p:grpSpPr>
        <p:pic>
          <p:nvPicPr>
            <p:cNvPr id="1946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497" y="1676400"/>
              <a:ext cx="3513123" cy="38957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/>
            <p:nvPr/>
          </p:nvSpPr>
          <p:spPr>
            <a:xfrm>
              <a:off x="357158" y="1673530"/>
              <a:ext cx="1714512" cy="1285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그림 11" descr="liver.jpg"/>
            <p:cNvPicPr>
              <a:picLocks noChangeAspect="1"/>
            </p:cNvPicPr>
            <p:nvPr/>
          </p:nvPicPr>
          <p:blipFill>
            <a:blip r:embed="rId4" cstate="print"/>
            <a:srcRect t="45833" r="52827"/>
            <a:stretch>
              <a:fillRect/>
            </a:stretch>
          </p:blipFill>
          <p:spPr>
            <a:xfrm>
              <a:off x="571472" y="1714488"/>
              <a:ext cx="1143008" cy="82550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57224" y="2214554"/>
              <a:ext cx="10715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/>
                <a:t>Human </a:t>
              </a:r>
              <a:br>
                <a:rPr lang="en-US" altLang="ko-KR" sz="1000" b="1" dirty="0" smtClean="0"/>
              </a:br>
              <a:r>
                <a:rPr lang="en-US" altLang="ko-KR" sz="1000" b="1" dirty="0" smtClean="0"/>
                <a:t>carcinoma</a:t>
              </a:r>
              <a:endParaRPr lang="ko-KR" altLang="en-US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61184" y="2199314"/>
              <a:ext cx="10715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/>
                <a:t>HepG2</a:t>
              </a:r>
              <a:endParaRPr lang="ko-KR" altLang="en-US" sz="1000" b="1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214678" y="3286124"/>
              <a:ext cx="642942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14678" y="3167390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/>
                <a:t>Foxa2</a:t>
              </a:r>
              <a:endParaRPr lang="ko-KR" altLang="en-US" sz="1100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928794" y="2928934"/>
              <a:ext cx="71438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4992" y="2857496"/>
              <a:ext cx="9286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/>
                <a:t>Foxa2</a:t>
              </a:r>
              <a:endParaRPr lang="ko-KR" altLang="en-US" sz="1100" dirty="0"/>
            </a:p>
          </p:txBody>
        </p:sp>
        <p:sp>
          <p:nvSpPr>
            <p:cNvPr id="24" name="자유형 23"/>
            <p:cNvSpPr/>
            <p:nvPr/>
          </p:nvSpPr>
          <p:spPr>
            <a:xfrm>
              <a:off x="500034" y="1714488"/>
              <a:ext cx="3337850" cy="1851672"/>
            </a:xfrm>
            <a:custGeom>
              <a:avLst/>
              <a:gdLst>
                <a:gd name="connsiteX0" fmla="*/ 0 w 3535680"/>
                <a:gd name="connsiteY0" fmla="*/ 0 h 1889760"/>
                <a:gd name="connsiteX1" fmla="*/ 3505200 w 3535680"/>
                <a:gd name="connsiteY1" fmla="*/ 0 h 1889760"/>
                <a:gd name="connsiteX2" fmla="*/ 3535680 w 3535680"/>
                <a:gd name="connsiteY2" fmla="*/ 1889760 h 1889760"/>
                <a:gd name="connsiteX3" fmla="*/ 2788920 w 3535680"/>
                <a:gd name="connsiteY3" fmla="*/ 1889760 h 1889760"/>
                <a:gd name="connsiteX4" fmla="*/ 2651760 w 3535680"/>
                <a:gd name="connsiteY4" fmla="*/ 1188720 h 1889760"/>
                <a:gd name="connsiteX5" fmla="*/ 106680 w 3535680"/>
                <a:gd name="connsiteY5" fmla="*/ 1112520 h 1889760"/>
                <a:gd name="connsiteX6" fmla="*/ 0 w 3535680"/>
                <a:gd name="connsiteY6" fmla="*/ 0 h 188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5680" h="1889760">
                  <a:moveTo>
                    <a:pt x="0" y="0"/>
                  </a:moveTo>
                  <a:lnTo>
                    <a:pt x="3505200" y="0"/>
                  </a:lnTo>
                  <a:lnTo>
                    <a:pt x="3535680" y="1889760"/>
                  </a:lnTo>
                  <a:lnTo>
                    <a:pt x="2788920" y="1889760"/>
                  </a:lnTo>
                  <a:lnTo>
                    <a:pt x="2651760" y="1188720"/>
                  </a:lnTo>
                  <a:lnTo>
                    <a:pt x="106680" y="11125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번호 개체 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5406F4-5CA3-4EBC-97C0-902B3F7E49BA}" type="slidenum">
              <a:rPr kumimoji="0" lang="en-US" altLang="ko-KR" sz="1400">
                <a:latin typeface="Times New Roman" pitchFamily="18" charset="0"/>
              </a:rPr>
              <a:pPr algn="r"/>
              <a:t>6</a:t>
            </a:fld>
            <a:endParaRPr kumimoji="0" lang="en-US" altLang="ko-KR" sz="1400">
              <a:latin typeface="Times New Roman" pitchFamily="18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58825" y="1239838"/>
            <a:ext cx="38750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kumimoji="0" lang="en-US" altLang="ko-KR" sz="2800" b="1"/>
              <a:t>: </a:t>
            </a:r>
            <a:r>
              <a:rPr kumimoji="0" lang="ko-KR" altLang="en-US" sz="2800" b="1"/>
              <a:t>원하는 유전자를 설정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63550" y="560388"/>
            <a:ext cx="6441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sz="3200" b="1" dirty="0" smtClean="0"/>
              <a:t>1) Interested </a:t>
            </a:r>
            <a:r>
              <a:rPr kumimoji="0" lang="en-US" altLang="ko-KR" sz="3200" b="1" dirty="0"/>
              <a:t>gene search (NCBI)</a:t>
            </a:r>
          </a:p>
        </p:txBody>
      </p:sp>
      <p:sp>
        <p:nvSpPr>
          <p:cNvPr id="216075" name="Line 11"/>
          <p:cNvSpPr>
            <a:spLocks noChangeShapeType="1"/>
          </p:cNvSpPr>
          <p:nvPr/>
        </p:nvSpPr>
        <p:spPr bwMode="auto">
          <a:xfrm>
            <a:off x="7123113" y="6796088"/>
            <a:ext cx="3556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4" name="그림 13" descr="search1.jpg"/>
          <p:cNvPicPr>
            <a:picLocks noChangeAspect="1"/>
          </p:cNvPicPr>
          <p:nvPr/>
        </p:nvPicPr>
        <p:blipFill>
          <a:blip r:embed="rId2" cstate="print"/>
          <a:srcRect r="48869" b="36250"/>
          <a:stretch>
            <a:fillRect/>
          </a:stretch>
        </p:blipFill>
        <p:spPr>
          <a:xfrm>
            <a:off x="214282" y="2000240"/>
            <a:ext cx="4286280" cy="3386690"/>
          </a:xfrm>
          <a:prstGeom prst="rect">
            <a:avLst/>
          </a:prstGeom>
        </p:spPr>
      </p:pic>
      <p:pic>
        <p:nvPicPr>
          <p:cNvPr id="15" name="그림 14" descr="search2.jpg"/>
          <p:cNvPicPr>
            <a:picLocks noChangeAspect="1"/>
          </p:cNvPicPr>
          <p:nvPr/>
        </p:nvPicPr>
        <p:blipFill>
          <a:blip r:embed="rId3" cstate="print"/>
          <a:srcRect r="41080" b="15000"/>
          <a:stretch>
            <a:fillRect/>
          </a:stretch>
        </p:blipFill>
        <p:spPr>
          <a:xfrm>
            <a:off x="4572000" y="2000240"/>
            <a:ext cx="4357686" cy="42862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earch5.jpg"/>
          <p:cNvPicPr>
            <a:picLocks noChangeAspect="1"/>
          </p:cNvPicPr>
          <p:nvPr/>
        </p:nvPicPr>
        <p:blipFill>
          <a:blip r:embed="rId2" cstate="print"/>
          <a:srcRect t="10000" r="47656" b="37500"/>
          <a:stretch>
            <a:fillRect/>
          </a:stretch>
        </p:blipFill>
        <p:spPr>
          <a:xfrm>
            <a:off x="109352" y="104930"/>
            <a:ext cx="5572164" cy="3493022"/>
          </a:xfrm>
          <a:prstGeom prst="rect">
            <a:avLst/>
          </a:prstGeom>
        </p:spPr>
      </p:pic>
      <p:pic>
        <p:nvPicPr>
          <p:cNvPr id="3" name="그림 2" descr="search6.jpg"/>
          <p:cNvPicPr>
            <a:picLocks noChangeAspect="1"/>
          </p:cNvPicPr>
          <p:nvPr/>
        </p:nvPicPr>
        <p:blipFill>
          <a:blip r:embed="rId3" cstate="print"/>
          <a:srcRect t="10000" r="57031" b="15000"/>
          <a:stretch>
            <a:fillRect/>
          </a:stretch>
        </p:blipFill>
        <p:spPr>
          <a:xfrm>
            <a:off x="4292186" y="1578114"/>
            <a:ext cx="4643470" cy="506564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164578" y="2881248"/>
            <a:ext cx="162000" cy="1080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86248" y="27860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rgbClr val="FF0066"/>
                </a:solidFill>
              </a:rPr>
              <a:t>Start</a:t>
            </a:r>
          </a:p>
          <a:p>
            <a:r>
              <a:rPr lang="en-US" altLang="ko-KR" sz="900" dirty="0" err="1" smtClean="0">
                <a:solidFill>
                  <a:srgbClr val="FF0066"/>
                </a:solidFill>
              </a:rPr>
              <a:t>codon</a:t>
            </a:r>
            <a:endParaRPr lang="ko-KR" altLang="en-US" sz="900" dirty="0">
              <a:solidFill>
                <a:srgbClr val="FF0066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679380" y="5072074"/>
            <a:ext cx="180000" cy="10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44682" y="493513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rgbClr val="0070C0"/>
                </a:solidFill>
              </a:rPr>
              <a:t>Stop</a:t>
            </a:r>
          </a:p>
          <a:p>
            <a:r>
              <a:rPr lang="en-US" altLang="ko-KR" sz="900" dirty="0" err="1" smtClean="0">
                <a:solidFill>
                  <a:srgbClr val="0070C0"/>
                </a:solidFill>
              </a:rPr>
              <a:t>codon</a:t>
            </a:r>
            <a:endParaRPr lang="ko-KR" altLang="en-US" sz="900" dirty="0">
              <a:solidFill>
                <a:srgbClr val="0070C0"/>
              </a:solidFill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rot="10800000" flipV="1">
            <a:off x="4643438" y="2928934"/>
            <a:ext cx="500066" cy="71438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6" idx="1"/>
          </p:cNvCxnSpPr>
          <p:nvPr/>
        </p:nvCxnSpPr>
        <p:spPr>
          <a:xfrm rot="10800000" flipV="1">
            <a:off x="4572000" y="5126074"/>
            <a:ext cx="1107380" cy="1743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42910" y="1928802"/>
            <a:ext cx="77153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latinLnBrk="0" hangingPunct="0"/>
            <a:r>
              <a:rPr kumimoji="0" lang="ko-KR" altLang="ko-KR" sz="2000" b="1" dirty="0" smtClean="0">
                <a:solidFill>
                  <a:srgbClr val="CC3300"/>
                </a:solidFill>
                <a:latin typeface="Courier New" pitchFamily="49" charset="0"/>
              </a:rPr>
              <a:t>5‘</a:t>
            </a:r>
            <a:r>
              <a:rPr lang="en-US" altLang="ko-KR" sz="2000" b="1" dirty="0" smtClean="0">
                <a:solidFill>
                  <a:srgbClr val="CC3300"/>
                </a:solidFill>
                <a:latin typeface="Courier New" pitchFamily="49" charset="0"/>
              </a:rPr>
              <a:t>-ATGCACTCGGCTTCCAGT</a:t>
            </a:r>
            <a:r>
              <a:rPr lang="en-US" altLang="ko-KR" sz="2000" b="1" dirty="0" smtClean="0">
                <a:latin typeface="Courier New" pitchFamily="49" charset="0"/>
              </a:rPr>
              <a:t>ATGCTGGGAGCGGTGAAGAGGAAGGGCA CGAGCCGTCCGACTGGAGCAGCTACTATGCAGAGCCCGAGGGCTACTCC //</a:t>
            </a:r>
            <a:r>
              <a:rPr lang="ko-KR" altLang="en-US" sz="2000" b="1" dirty="0" smtClean="0">
                <a:latin typeface="Courier New" pitchFamily="49" charset="0"/>
              </a:rPr>
              <a:t>중략</a:t>
            </a:r>
            <a:r>
              <a:rPr lang="en-US" altLang="ko-KR" sz="2000" b="1" dirty="0" smtClean="0">
                <a:latin typeface="Courier New" pitchFamily="49" charset="0"/>
              </a:rPr>
              <a:t>//CCACCACCACCACCAACCCCACAAAATGGACCTCAAGGCC TACGAACAGGTGATGCACTACCCCGGCTACGGTTCCCCCATGCCTGGCAGCTTGGCCATGGGCCCGGTCACGAACAAAACGGGCCTGGACGCCTCGCCCCTGGCCGCAGATACCTCCTACTACCAGGGGGTGTACTCCCGGCCC </a:t>
            </a:r>
            <a:r>
              <a:rPr lang="en-US" altLang="ko-KR" sz="2000" b="1" dirty="0" smtClean="0">
                <a:solidFill>
                  <a:srgbClr val="CC3300"/>
                </a:solidFill>
                <a:latin typeface="Courier New" pitchFamily="49" charset="0"/>
              </a:rPr>
              <a:t>ATTATGAACTCCTCTTAA-3’</a:t>
            </a:r>
            <a:endParaRPr kumimoji="0" lang="en-US" altLang="ko-KR" sz="2000" b="1" dirty="0">
              <a:solidFill>
                <a:srgbClr val="003300"/>
              </a:solidFill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44058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 CDS sequence &gt;</a:t>
            </a:r>
            <a:endParaRPr lang="ko-KR" alt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3550" y="560388"/>
            <a:ext cx="7487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en-US" altLang="ko-KR" sz="3200" b="1" dirty="0"/>
              <a:t>2</a:t>
            </a:r>
            <a:r>
              <a:rPr kumimoji="0" lang="en-US" altLang="ko-KR" sz="3200" b="1" dirty="0" smtClean="0"/>
              <a:t>) </a:t>
            </a:r>
            <a:r>
              <a:rPr kumimoji="0" lang="ko-KR" altLang="en-US" sz="3200" b="1" dirty="0" smtClean="0"/>
              <a:t>원하는 </a:t>
            </a:r>
            <a:r>
              <a:rPr kumimoji="0" lang="en-US" altLang="ko-KR" sz="3200" b="1" dirty="0" smtClean="0"/>
              <a:t>sequence</a:t>
            </a:r>
            <a:r>
              <a:rPr kumimoji="0" lang="ko-KR" altLang="en-US" sz="3200" b="1" dirty="0" smtClean="0"/>
              <a:t>에 대한 </a:t>
            </a:r>
            <a:r>
              <a:rPr kumimoji="0" lang="en-US" altLang="ko-KR" sz="3200" b="1" dirty="0" smtClean="0"/>
              <a:t>primer </a:t>
            </a:r>
            <a:r>
              <a:rPr kumimoji="0" lang="ko-KR" altLang="en-US" sz="3200" b="1" dirty="0" smtClean="0"/>
              <a:t>제작</a:t>
            </a:r>
            <a:endParaRPr kumimoji="0" lang="en-US" altLang="ko-KR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4786322"/>
            <a:ext cx="842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lt"/>
              </a:rPr>
              <a:t>FOR : 5</a:t>
            </a:r>
            <a:r>
              <a:rPr lang="en-US" altLang="ko-KR" dirty="0" smtClean="0"/>
              <a:t>’-ATGCACTCGGCTTCCAGT</a:t>
            </a:r>
            <a:r>
              <a:rPr kumimoji="0" lang="en-US" altLang="ko-KR" b="1" dirty="0" smtClean="0">
                <a:latin typeface="+mn-lt"/>
              </a:rPr>
              <a:t>-3’ </a:t>
            </a:r>
            <a:r>
              <a:rPr kumimoji="0" lang="en-US" altLang="ko-KR" dirty="0" smtClean="0">
                <a:latin typeface="+mn-lt"/>
              </a:rPr>
              <a:t>-&gt; sense </a:t>
            </a:r>
            <a:r>
              <a:rPr kumimoji="0" lang="en-US" altLang="ko-KR" dirty="0" err="1" smtClean="0">
                <a:latin typeface="+mn-lt"/>
              </a:rPr>
              <a:t>seq</a:t>
            </a:r>
            <a:r>
              <a:rPr kumimoji="0" lang="en-US" altLang="ko-KR" dirty="0" smtClean="0">
                <a:latin typeface="+mn-lt"/>
              </a:rPr>
              <a:t> </a:t>
            </a:r>
            <a:r>
              <a:rPr kumimoji="0" lang="ko-KR" altLang="en-US" dirty="0" smtClean="0">
                <a:latin typeface="+mn-lt"/>
              </a:rPr>
              <a:t>그대로</a:t>
            </a:r>
            <a:endParaRPr kumimoji="0" lang="en-US" altLang="ko-KR" dirty="0" smtClean="0">
              <a:latin typeface="+mn-lt"/>
            </a:endParaRPr>
          </a:p>
          <a:p>
            <a:r>
              <a:rPr kumimoji="0" lang="en-US" altLang="ko-KR" dirty="0" smtClean="0">
                <a:latin typeface="+mn-lt"/>
              </a:rPr>
              <a:t>REV</a:t>
            </a:r>
            <a:r>
              <a:rPr lang="en-US" altLang="ko-KR" dirty="0" smtClean="0">
                <a:latin typeface="+mn-lt"/>
              </a:rPr>
              <a:t> : 5’-TTAAGAGGAGTTCATAAT-3’ -&gt; sense </a:t>
            </a:r>
            <a:r>
              <a:rPr lang="en-US" altLang="ko-KR" dirty="0" err="1" smtClean="0">
                <a:latin typeface="+mn-lt"/>
              </a:rPr>
              <a:t>seq</a:t>
            </a:r>
            <a:r>
              <a:rPr lang="en-US" altLang="ko-KR" dirty="0" smtClean="0">
                <a:latin typeface="+mn-lt"/>
              </a:rPr>
              <a:t> </a:t>
            </a:r>
            <a:r>
              <a:rPr lang="ko-KR" altLang="en-US" dirty="0" smtClean="0">
                <a:latin typeface="+mn-lt"/>
              </a:rPr>
              <a:t>상보적 서열을 반대로</a:t>
            </a:r>
            <a:r>
              <a:rPr lang="en-US" altLang="ko-KR" dirty="0" smtClean="0">
                <a:latin typeface="+mn-lt"/>
              </a:rPr>
              <a:t>,</a:t>
            </a:r>
            <a:endParaRPr lang="ko-KR" alt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598" y="4253026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Courier New" pitchFamily="49" charset="0"/>
                <a:cs typeface="Courier New" pitchFamily="49" charset="0"/>
              </a:rPr>
              <a:t>TAATACTTGAGGAGAATT : </a:t>
            </a:r>
            <a:r>
              <a:rPr lang="ko-KR" altLang="en-US" dirty="0" smtClean="0">
                <a:latin typeface="+mn-lt"/>
              </a:rPr>
              <a:t>상보적 염기서열</a:t>
            </a:r>
            <a:r>
              <a:rPr lang="en-US" altLang="ko-KR" sz="2000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altLang="ko-KR" sz="2000" dirty="0" smtClean="0">
                <a:latin typeface="+mn-lt"/>
              </a:rPr>
              <a:t> </a:t>
            </a:r>
            <a:endParaRPr lang="en-US" altLang="ko-KR" sz="2000" dirty="0"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3550" y="428604"/>
            <a:ext cx="89662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3200" b="1" dirty="0" smtClean="0"/>
              <a:t>3) RNA isolation and Reverse Transcription</a:t>
            </a:r>
            <a:endParaRPr kumimoji="0" lang="en-US" altLang="ko-KR" sz="3200" b="1" dirty="0"/>
          </a:p>
        </p:txBody>
      </p:sp>
      <p:grpSp>
        <p:nvGrpSpPr>
          <p:cNvPr id="2" name="그룹 11"/>
          <p:cNvGrpSpPr/>
          <p:nvPr/>
        </p:nvGrpSpPr>
        <p:grpSpPr>
          <a:xfrm>
            <a:off x="2071670" y="1428736"/>
            <a:ext cx="1285884" cy="428628"/>
            <a:chOff x="3786182" y="2643182"/>
            <a:chExt cx="3643338" cy="1428760"/>
          </a:xfrm>
        </p:grpSpPr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 l="56348" t="8263" r="26340" b="85616"/>
            <a:stretch>
              <a:fillRect/>
            </a:stretch>
          </p:blipFill>
          <p:spPr bwMode="auto">
            <a:xfrm>
              <a:off x="3786182" y="2643182"/>
              <a:ext cx="3643338" cy="14287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3786182" y="2643182"/>
              <a:ext cx="114300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00430" y="1428736"/>
            <a:ext cx="242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HepG2 cell</a:t>
            </a:r>
          </a:p>
          <a:p>
            <a:r>
              <a:rPr lang="en-US" altLang="ko-KR" sz="1400" dirty="0" smtClean="0"/>
              <a:t>(human liver carcinoma)</a:t>
            </a:r>
            <a:endParaRPr lang="ko-KR" altLang="en-US" sz="1400" dirty="0"/>
          </a:p>
        </p:txBody>
      </p:sp>
      <p:cxnSp>
        <p:nvCxnSpPr>
          <p:cNvPr id="16" name="직선 화살표 연결선 15"/>
          <p:cNvCxnSpPr/>
          <p:nvPr/>
        </p:nvCxnSpPr>
        <p:spPr>
          <a:xfrm rot="5400000">
            <a:off x="2363455" y="2291231"/>
            <a:ext cx="703108" cy="7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86050" y="211897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Total RNA isolation.</a:t>
            </a:r>
          </a:p>
          <a:p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tRNA</a:t>
            </a:r>
            <a:r>
              <a:rPr lang="en-US" altLang="ko-KR" sz="1400" dirty="0" smtClean="0"/>
              <a:t>, mRNA, </a:t>
            </a:r>
            <a:r>
              <a:rPr lang="en-US" altLang="ko-KR" sz="1400" dirty="0" err="1" smtClean="0"/>
              <a:t>rRNA</a:t>
            </a:r>
            <a:r>
              <a:rPr lang="en-US" altLang="ko-KR" sz="1400" dirty="0" smtClean="0"/>
              <a:t> ..)</a:t>
            </a:r>
            <a:endParaRPr lang="ko-KR" altLang="en-US" sz="1400" dirty="0"/>
          </a:p>
        </p:txBody>
      </p:sp>
      <p:grpSp>
        <p:nvGrpSpPr>
          <p:cNvPr id="3" name="그룹 17"/>
          <p:cNvGrpSpPr/>
          <p:nvPr/>
        </p:nvGrpSpPr>
        <p:grpSpPr>
          <a:xfrm>
            <a:off x="1357290" y="4143380"/>
            <a:ext cx="3071834" cy="2357454"/>
            <a:chOff x="1357290" y="0"/>
            <a:chExt cx="5729310" cy="6642100"/>
          </a:xfrm>
        </p:grpSpPr>
        <p:pic>
          <p:nvPicPr>
            <p:cNvPr id="19" name="그림 18" descr="0405fig2.jpg"/>
            <p:cNvPicPr>
              <a:picLocks noChangeAspect="1"/>
            </p:cNvPicPr>
            <p:nvPr/>
          </p:nvPicPr>
          <p:blipFill>
            <a:blip r:embed="rId3" cstate="print"/>
            <a:srcRect t="9271"/>
            <a:stretch>
              <a:fillRect/>
            </a:stretch>
          </p:blipFill>
          <p:spPr>
            <a:xfrm>
              <a:off x="1357290" y="0"/>
              <a:ext cx="5729310" cy="6642100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3714745" y="35753"/>
              <a:ext cx="571503" cy="357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그림 20" descr="Pre-mRNA.bmp"/>
          <p:cNvPicPr>
            <a:picLocks noChangeAspect="1"/>
          </p:cNvPicPr>
          <p:nvPr/>
        </p:nvPicPr>
        <p:blipFill>
          <a:blip r:embed="rId4" cstate="print"/>
          <a:srcRect l="11607" t="72136" r="16965" b="17963"/>
          <a:stretch>
            <a:fillRect/>
          </a:stretch>
        </p:blipFill>
        <p:spPr>
          <a:xfrm>
            <a:off x="857224" y="2928934"/>
            <a:ext cx="4071966" cy="356297"/>
          </a:xfrm>
          <a:prstGeom prst="rect">
            <a:avLst/>
          </a:prstGeom>
        </p:spPr>
      </p:pic>
      <p:cxnSp>
        <p:nvCxnSpPr>
          <p:cNvPr id="22" name="직선 화살표 연결선 21"/>
          <p:cNvCxnSpPr/>
          <p:nvPr/>
        </p:nvCxnSpPr>
        <p:spPr>
          <a:xfrm rot="5400000">
            <a:off x="2363455" y="3725893"/>
            <a:ext cx="703108" cy="7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86050" y="3549851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Reverse Transcription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828</Words>
  <Application>Microsoft Office PowerPoint</Application>
  <PresentationFormat>화면 슬라이드 쇼(4:3)</PresentationFormat>
  <Paragraphs>213</Paragraphs>
  <Slides>26</Slides>
  <Notes>5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8" baseType="lpstr">
      <vt:lpstr>Office 테마</vt:lpstr>
      <vt:lpstr>클립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Subcloning</vt:lpstr>
      <vt:lpstr>Subcloning</vt:lpstr>
      <vt:lpstr>Subcloning</vt:lpstr>
      <vt:lpstr>Method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GJ</dc:creator>
  <cp:lastModifiedBy>Registered User</cp:lastModifiedBy>
  <cp:revision>13</cp:revision>
  <dcterms:created xsi:type="dcterms:W3CDTF">2015-03-10T11:28:42Z</dcterms:created>
  <dcterms:modified xsi:type="dcterms:W3CDTF">2015-03-11T01:41:29Z</dcterms:modified>
</cp:coreProperties>
</file>